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61" r:id="rId5"/>
    <p:sldId id="260" r:id="rId6"/>
    <p:sldId id="263" r:id="rId7"/>
    <p:sldId id="264" r:id="rId8"/>
    <p:sldId id="265" r:id="rId9"/>
    <p:sldId id="262"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rashidhos.com/" TargetMode="External"/><Relationship Id="rId1" Type="http://schemas.openxmlformats.org/officeDocument/2006/relationships/hyperlink" Target="https://www.dha.gov.ae/en" TargetMode="Externa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hyperlink" Target="https://www.dha.gov.ae/en" TargetMode="External"/><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hyperlink" Target="https://www.rashidhos.com/" TargetMode="External"/><Relationship Id="rId5" Type="http://schemas.openxmlformats.org/officeDocument/2006/relationships/image" Target="../media/image9.svg"/><Relationship Id="rId4"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data1.xml><?xml version="1.0" encoding="utf-8"?>
<dgm:dataModel xmlns:dgm="http://schemas.openxmlformats.org/drawingml/2006/diagram" xmlns:a="http://schemas.openxmlformats.org/drawingml/2006/main">
  <dgm:ptLst>
    <dgm:pt modelId="{75808AD3-9217-47E6-9E99-963C5DCC790F}" type="doc">
      <dgm:prSet loTypeId="urn:microsoft.com/office/officeart/2005/8/layout/cycle8" loCatId="cycle" qsTypeId="urn:microsoft.com/office/officeart/2005/8/quickstyle/simple1" qsCatId="simple" csTypeId="urn:microsoft.com/office/officeart/2005/8/colors/colorful1" csCatId="colorful"/>
      <dgm:spPr/>
      <dgm:t>
        <a:bodyPr/>
        <a:lstStyle/>
        <a:p>
          <a:endParaRPr lang="en-US"/>
        </a:p>
      </dgm:t>
    </dgm:pt>
    <dgm:pt modelId="{8755BA41-63BB-45DB-A53D-D0542FC4B62E}">
      <dgm:prSet/>
      <dgm:spPr/>
      <dgm:t>
        <a:bodyPr/>
        <a:lstStyle/>
        <a:p>
          <a:r>
            <a:rPr lang="en-GB"/>
            <a:t>• Automated Medication Dispensing</a:t>
          </a:r>
          <a:endParaRPr lang="en-US"/>
        </a:p>
      </dgm:t>
    </dgm:pt>
    <dgm:pt modelId="{A1B62EBC-2D07-4E45-A4F2-0B0F5E287123}" type="parTrans" cxnId="{0DF88AB7-A500-47BA-9D61-FF7BBCC0CBCB}">
      <dgm:prSet/>
      <dgm:spPr/>
      <dgm:t>
        <a:bodyPr/>
        <a:lstStyle/>
        <a:p>
          <a:endParaRPr lang="en-US"/>
        </a:p>
      </dgm:t>
    </dgm:pt>
    <dgm:pt modelId="{2E2542DF-FAAE-4590-B96E-356AE7DD34C0}" type="sibTrans" cxnId="{0DF88AB7-A500-47BA-9D61-FF7BBCC0CBCB}">
      <dgm:prSet/>
      <dgm:spPr/>
      <dgm:t>
        <a:bodyPr/>
        <a:lstStyle/>
        <a:p>
          <a:endParaRPr lang="en-US"/>
        </a:p>
      </dgm:t>
    </dgm:pt>
    <dgm:pt modelId="{AFEB0A1D-7D95-4EEB-ACE3-0F8A6F8AEB86}">
      <dgm:prSet/>
      <dgm:spPr/>
      <dgm:t>
        <a:bodyPr/>
        <a:lstStyle/>
        <a:p>
          <a:r>
            <a:rPr lang="en-GB"/>
            <a:t>• Real-Time Inventory Management</a:t>
          </a:r>
          <a:endParaRPr lang="en-US"/>
        </a:p>
      </dgm:t>
    </dgm:pt>
    <dgm:pt modelId="{EE21E4FF-7C71-4294-AE73-5A377F692631}" type="parTrans" cxnId="{2A3633A5-01DF-4D4C-97CE-65C7C497F049}">
      <dgm:prSet/>
      <dgm:spPr/>
      <dgm:t>
        <a:bodyPr/>
        <a:lstStyle/>
        <a:p>
          <a:endParaRPr lang="en-US"/>
        </a:p>
      </dgm:t>
    </dgm:pt>
    <dgm:pt modelId="{867CD368-C22D-4E4A-B8F5-A182E41BB8DC}" type="sibTrans" cxnId="{2A3633A5-01DF-4D4C-97CE-65C7C497F049}">
      <dgm:prSet/>
      <dgm:spPr/>
      <dgm:t>
        <a:bodyPr/>
        <a:lstStyle/>
        <a:p>
          <a:endParaRPr lang="en-US"/>
        </a:p>
      </dgm:t>
    </dgm:pt>
    <dgm:pt modelId="{B299AF75-15A4-439E-974C-C8D236DE6227}">
      <dgm:prSet/>
      <dgm:spPr/>
      <dgm:t>
        <a:bodyPr/>
        <a:lstStyle/>
        <a:p>
          <a:r>
            <a:rPr lang="en-GB" dirty="0"/>
            <a:t>• Patient Medication Tracking</a:t>
          </a:r>
          <a:endParaRPr lang="en-US" dirty="0"/>
        </a:p>
      </dgm:t>
    </dgm:pt>
    <dgm:pt modelId="{8F4B4F2F-240A-411F-9AD8-24A2A7C608BA}" type="parTrans" cxnId="{AB4772F7-28AF-480F-95D6-58D56978F2F4}">
      <dgm:prSet/>
      <dgm:spPr/>
      <dgm:t>
        <a:bodyPr/>
        <a:lstStyle/>
        <a:p>
          <a:endParaRPr lang="en-US"/>
        </a:p>
      </dgm:t>
    </dgm:pt>
    <dgm:pt modelId="{5E740BED-6662-4EF4-B33B-8DAEA2733921}" type="sibTrans" cxnId="{AB4772F7-28AF-480F-95D6-58D56978F2F4}">
      <dgm:prSet/>
      <dgm:spPr/>
      <dgm:t>
        <a:bodyPr/>
        <a:lstStyle/>
        <a:p>
          <a:endParaRPr lang="en-US"/>
        </a:p>
      </dgm:t>
    </dgm:pt>
    <dgm:pt modelId="{4BE6D3FF-A2B2-4C12-99D5-3BB749694D86}">
      <dgm:prSet/>
      <dgm:spPr/>
      <dgm:t>
        <a:bodyPr/>
        <a:lstStyle/>
        <a:p>
          <a:r>
            <a:rPr lang="en-GB"/>
            <a:t>• Prescription Management</a:t>
          </a:r>
          <a:endParaRPr lang="en-US"/>
        </a:p>
      </dgm:t>
    </dgm:pt>
    <dgm:pt modelId="{9FC2FA69-8627-4400-A128-D13E373FF62E}" type="parTrans" cxnId="{15F0C4C4-CD1E-4A85-9DF9-666477FD0FE3}">
      <dgm:prSet/>
      <dgm:spPr/>
      <dgm:t>
        <a:bodyPr/>
        <a:lstStyle/>
        <a:p>
          <a:endParaRPr lang="en-US"/>
        </a:p>
      </dgm:t>
    </dgm:pt>
    <dgm:pt modelId="{797357CD-D537-4541-B648-39A0F4628169}" type="sibTrans" cxnId="{15F0C4C4-CD1E-4A85-9DF9-666477FD0FE3}">
      <dgm:prSet/>
      <dgm:spPr/>
      <dgm:t>
        <a:bodyPr/>
        <a:lstStyle/>
        <a:p>
          <a:endParaRPr lang="en-US"/>
        </a:p>
      </dgm:t>
    </dgm:pt>
    <dgm:pt modelId="{3ECB5533-627F-444C-A8CE-6139778DA980}">
      <dgm:prSet/>
      <dgm:spPr/>
      <dgm:t>
        <a:bodyPr/>
        <a:lstStyle/>
        <a:p>
          <a:r>
            <a:rPr lang="en-GB" dirty="0"/>
            <a:t>• Patient Education and Adherence</a:t>
          </a:r>
          <a:endParaRPr lang="en-US" dirty="0"/>
        </a:p>
      </dgm:t>
    </dgm:pt>
    <dgm:pt modelId="{95BE0281-65D9-4348-BF2B-E4EDF801CAD1}" type="parTrans" cxnId="{5BF5B1F5-BDE1-4E5C-A7E8-ED7418E2F853}">
      <dgm:prSet/>
      <dgm:spPr/>
      <dgm:t>
        <a:bodyPr/>
        <a:lstStyle/>
        <a:p>
          <a:endParaRPr lang="en-US"/>
        </a:p>
      </dgm:t>
    </dgm:pt>
    <dgm:pt modelId="{69E55BF6-052B-42E2-94FD-35970036D6E3}" type="sibTrans" cxnId="{5BF5B1F5-BDE1-4E5C-A7E8-ED7418E2F853}">
      <dgm:prSet/>
      <dgm:spPr/>
      <dgm:t>
        <a:bodyPr/>
        <a:lstStyle/>
        <a:p>
          <a:endParaRPr lang="en-US"/>
        </a:p>
      </dgm:t>
    </dgm:pt>
    <dgm:pt modelId="{099066BE-4D2E-4D2A-8904-301C6576049D}" type="pres">
      <dgm:prSet presAssocID="{75808AD3-9217-47E6-9E99-963C5DCC790F}" presName="compositeShape" presStyleCnt="0">
        <dgm:presLayoutVars>
          <dgm:chMax val="7"/>
          <dgm:dir/>
          <dgm:resizeHandles val="exact"/>
        </dgm:presLayoutVars>
      </dgm:prSet>
      <dgm:spPr/>
    </dgm:pt>
    <dgm:pt modelId="{0667CFD3-D9A3-4DDC-81D0-9E8D1785B794}" type="pres">
      <dgm:prSet presAssocID="{75808AD3-9217-47E6-9E99-963C5DCC790F}" presName="wedge1" presStyleLbl="node1" presStyleIdx="0" presStyleCnt="5"/>
      <dgm:spPr/>
    </dgm:pt>
    <dgm:pt modelId="{866723D5-62E2-4A60-95B7-6B81AA4E7886}" type="pres">
      <dgm:prSet presAssocID="{75808AD3-9217-47E6-9E99-963C5DCC790F}" presName="dummy1a" presStyleCnt="0"/>
      <dgm:spPr/>
    </dgm:pt>
    <dgm:pt modelId="{73964141-967C-4D4A-BC2D-FB6081028208}" type="pres">
      <dgm:prSet presAssocID="{75808AD3-9217-47E6-9E99-963C5DCC790F}" presName="dummy1b" presStyleCnt="0"/>
      <dgm:spPr/>
    </dgm:pt>
    <dgm:pt modelId="{F2339062-E1A4-426A-9DBF-E602CA975FC5}" type="pres">
      <dgm:prSet presAssocID="{75808AD3-9217-47E6-9E99-963C5DCC790F}" presName="wedge1Tx" presStyleLbl="node1" presStyleIdx="0" presStyleCnt="5">
        <dgm:presLayoutVars>
          <dgm:chMax val="0"/>
          <dgm:chPref val="0"/>
          <dgm:bulletEnabled val="1"/>
        </dgm:presLayoutVars>
      </dgm:prSet>
      <dgm:spPr/>
    </dgm:pt>
    <dgm:pt modelId="{2FE5BE27-A28E-4923-9CE2-4B23DA9602DB}" type="pres">
      <dgm:prSet presAssocID="{75808AD3-9217-47E6-9E99-963C5DCC790F}" presName="wedge2" presStyleLbl="node1" presStyleIdx="1" presStyleCnt="5"/>
      <dgm:spPr/>
    </dgm:pt>
    <dgm:pt modelId="{93C8180F-B0CF-48A3-8987-945E5E22DFCE}" type="pres">
      <dgm:prSet presAssocID="{75808AD3-9217-47E6-9E99-963C5DCC790F}" presName="dummy2a" presStyleCnt="0"/>
      <dgm:spPr/>
    </dgm:pt>
    <dgm:pt modelId="{04D40751-5452-4966-B28D-64A1CE6F407D}" type="pres">
      <dgm:prSet presAssocID="{75808AD3-9217-47E6-9E99-963C5DCC790F}" presName="dummy2b" presStyleCnt="0"/>
      <dgm:spPr/>
    </dgm:pt>
    <dgm:pt modelId="{DA85292B-ADB2-4FC5-9E5A-73578794DA52}" type="pres">
      <dgm:prSet presAssocID="{75808AD3-9217-47E6-9E99-963C5DCC790F}" presName="wedge2Tx" presStyleLbl="node1" presStyleIdx="1" presStyleCnt="5">
        <dgm:presLayoutVars>
          <dgm:chMax val="0"/>
          <dgm:chPref val="0"/>
          <dgm:bulletEnabled val="1"/>
        </dgm:presLayoutVars>
      </dgm:prSet>
      <dgm:spPr/>
    </dgm:pt>
    <dgm:pt modelId="{3A58FE73-5F7C-484F-AEA8-6BE71627FB7F}" type="pres">
      <dgm:prSet presAssocID="{75808AD3-9217-47E6-9E99-963C5DCC790F}" presName="wedge3" presStyleLbl="node1" presStyleIdx="2" presStyleCnt="5"/>
      <dgm:spPr/>
    </dgm:pt>
    <dgm:pt modelId="{5914E7E5-2595-43C3-BBF3-F6CDA182BB28}" type="pres">
      <dgm:prSet presAssocID="{75808AD3-9217-47E6-9E99-963C5DCC790F}" presName="dummy3a" presStyleCnt="0"/>
      <dgm:spPr/>
    </dgm:pt>
    <dgm:pt modelId="{45E896CA-D81D-4FA5-ACE7-E0B0CCBA8D3A}" type="pres">
      <dgm:prSet presAssocID="{75808AD3-9217-47E6-9E99-963C5DCC790F}" presName="dummy3b" presStyleCnt="0"/>
      <dgm:spPr/>
    </dgm:pt>
    <dgm:pt modelId="{A5E4134B-71CE-48D7-8CEE-64F8497D5419}" type="pres">
      <dgm:prSet presAssocID="{75808AD3-9217-47E6-9E99-963C5DCC790F}" presName="wedge3Tx" presStyleLbl="node1" presStyleIdx="2" presStyleCnt="5">
        <dgm:presLayoutVars>
          <dgm:chMax val="0"/>
          <dgm:chPref val="0"/>
          <dgm:bulletEnabled val="1"/>
        </dgm:presLayoutVars>
      </dgm:prSet>
      <dgm:spPr/>
    </dgm:pt>
    <dgm:pt modelId="{EC639A9F-F244-4D7C-ABD5-7740B2CEB445}" type="pres">
      <dgm:prSet presAssocID="{75808AD3-9217-47E6-9E99-963C5DCC790F}" presName="wedge4" presStyleLbl="node1" presStyleIdx="3" presStyleCnt="5"/>
      <dgm:spPr/>
    </dgm:pt>
    <dgm:pt modelId="{62A28983-D9EF-4293-BC71-C42522FC7F14}" type="pres">
      <dgm:prSet presAssocID="{75808AD3-9217-47E6-9E99-963C5DCC790F}" presName="dummy4a" presStyleCnt="0"/>
      <dgm:spPr/>
    </dgm:pt>
    <dgm:pt modelId="{7DED3580-9422-4861-8C25-F1B8934C23CC}" type="pres">
      <dgm:prSet presAssocID="{75808AD3-9217-47E6-9E99-963C5DCC790F}" presName="dummy4b" presStyleCnt="0"/>
      <dgm:spPr/>
    </dgm:pt>
    <dgm:pt modelId="{52E02FCF-33C1-48EC-B887-3B7B310D6927}" type="pres">
      <dgm:prSet presAssocID="{75808AD3-9217-47E6-9E99-963C5DCC790F}" presName="wedge4Tx" presStyleLbl="node1" presStyleIdx="3" presStyleCnt="5">
        <dgm:presLayoutVars>
          <dgm:chMax val="0"/>
          <dgm:chPref val="0"/>
          <dgm:bulletEnabled val="1"/>
        </dgm:presLayoutVars>
      </dgm:prSet>
      <dgm:spPr/>
    </dgm:pt>
    <dgm:pt modelId="{0948129B-C6AA-4108-9F3F-DA8C778D79CC}" type="pres">
      <dgm:prSet presAssocID="{75808AD3-9217-47E6-9E99-963C5DCC790F}" presName="wedge5" presStyleLbl="node1" presStyleIdx="4" presStyleCnt="5"/>
      <dgm:spPr/>
    </dgm:pt>
    <dgm:pt modelId="{C256D19A-528A-4B88-AE71-4796B67A546A}" type="pres">
      <dgm:prSet presAssocID="{75808AD3-9217-47E6-9E99-963C5DCC790F}" presName="dummy5a" presStyleCnt="0"/>
      <dgm:spPr/>
    </dgm:pt>
    <dgm:pt modelId="{E4698FBD-5595-4B90-A905-E30D4C1EB393}" type="pres">
      <dgm:prSet presAssocID="{75808AD3-9217-47E6-9E99-963C5DCC790F}" presName="dummy5b" presStyleCnt="0"/>
      <dgm:spPr/>
    </dgm:pt>
    <dgm:pt modelId="{ECB5F946-30E8-46F0-B49B-2B2DE1672EC7}" type="pres">
      <dgm:prSet presAssocID="{75808AD3-9217-47E6-9E99-963C5DCC790F}" presName="wedge5Tx" presStyleLbl="node1" presStyleIdx="4" presStyleCnt="5">
        <dgm:presLayoutVars>
          <dgm:chMax val="0"/>
          <dgm:chPref val="0"/>
          <dgm:bulletEnabled val="1"/>
        </dgm:presLayoutVars>
      </dgm:prSet>
      <dgm:spPr/>
    </dgm:pt>
    <dgm:pt modelId="{FAE8D7D2-D426-4494-858F-60D6601D0D23}" type="pres">
      <dgm:prSet presAssocID="{2E2542DF-FAAE-4590-B96E-356AE7DD34C0}" presName="arrowWedge1" presStyleLbl="fgSibTrans2D1" presStyleIdx="0" presStyleCnt="5"/>
      <dgm:spPr/>
    </dgm:pt>
    <dgm:pt modelId="{739874AD-78BE-41D5-A782-764D6526673C}" type="pres">
      <dgm:prSet presAssocID="{867CD368-C22D-4E4A-B8F5-A182E41BB8DC}" presName="arrowWedge2" presStyleLbl="fgSibTrans2D1" presStyleIdx="1" presStyleCnt="5"/>
      <dgm:spPr/>
    </dgm:pt>
    <dgm:pt modelId="{D77193C9-F40B-4D65-8114-1DCE36688ADA}" type="pres">
      <dgm:prSet presAssocID="{5E740BED-6662-4EF4-B33B-8DAEA2733921}" presName="arrowWedge3" presStyleLbl="fgSibTrans2D1" presStyleIdx="2" presStyleCnt="5"/>
      <dgm:spPr/>
    </dgm:pt>
    <dgm:pt modelId="{CAF2B3B2-A12D-41F5-B0BF-461DD374F3B3}" type="pres">
      <dgm:prSet presAssocID="{797357CD-D537-4541-B648-39A0F4628169}" presName="arrowWedge4" presStyleLbl="fgSibTrans2D1" presStyleIdx="3" presStyleCnt="5"/>
      <dgm:spPr/>
    </dgm:pt>
    <dgm:pt modelId="{44BB2369-3E6F-4812-B442-C4FF1D52C2E5}" type="pres">
      <dgm:prSet presAssocID="{69E55BF6-052B-42E2-94FD-35970036D6E3}" presName="arrowWedge5" presStyleLbl="fgSibTrans2D1" presStyleIdx="4" presStyleCnt="5"/>
      <dgm:spPr/>
    </dgm:pt>
  </dgm:ptLst>
  <dgm:cxnLst>
    <dgm:cxn modelId="{FA517411-7E02-4253-A785-926E33DB082B}" type="presOf" srcId="{B299AF75-15A4-439E-974C-C8D236DE6227}" destId="{3A58FE73-5F7C-484F-AEA8-6BE71627FB7F}" srcOrd="0" destOrd="0" presId="urn:microsoft.com/office/officeart/2005/8/layout/cycle8"/>
    <dgm:cxn modelId="{AF609630-E5BC-4B50-8024-B7D4E95732D7}" type="presOf" srcId="{3ECB5533-627F-444C-A8CE-6139778DA980}" destId="{0948129B-C6AA-4108-9F3F-DA8C778D79CC}" srcOrd="0" destOrd="0" presId="urn:microsoft.com/office/officeart/2005/8/layout/cycle8"/>
    <dgm:cxn modelId="{DCCA8764-7F71-4729-A1EF-B1839D16A336}" type="presOf" srcId="{8755BA41-63BB-45DB-A53D-D0542FC4B62E}" destId="{F2339062-E1A4-426A-9DBF-E602CA975FC5}" srcOrd="1" destOrd="0" presId="urn:microsoft.com/office/officeart/2005/8/layout/cycle8"/>
    <dgm:cxn modelId="{4AA80A65-954C-4FC7-A104-06E07B692F72}" type="presOf" srcId="{3ECB5533-627F-444C-A8CE-6139778DA980}" destId="{ECB5F946-30E8-46F0-B49B-2B2DE1672EC7}" srcOrd="1" destOrd="0" presId="urn:microsoft.com/office/officeart/2005/8/layout/cycle8"/>
    <dgm:cxn modelId="{5D67088F-056D-4D54-9275-0B67EF1AB715}" type="presOf" srcId="{AFEB0A1D-7D95-4EEB-ACE3-0F8A6F8AEB86}" destId="{2FE5BE27-A28E-4923-9CE2-4B23DA9602DB}" srcOrd="0" destOrd="0" presId="urn:microsoft.com/office/officeart/2005/8/layout/cycle8"/>
    <dgm:cxn modelId="{BEE63199-CC62-4802-ABB0-390F093766F9}" type="presOf" srcId="{4BE6D3FF-A2B2-4C12-99D5-3BB749694D86}" destId="{EC639A9F-F244-4D7C-ABD5-7740B2CEB445}" srcOrd="0" destOrd="0" presId="urn:microsoft.com/office/officeart/2005/8/layout/cycle8"/>
    <dgm:cxn modelId="{2A3633A5-01DF-4D4C-97CE-65C7C497F049}" srcId="{75808AD3-9217-47E6-9E99-963C5DCC790F}" destId="{AFEB0A1D-7D95-4EEB-ACE3-0F8A6F8AEB86}" srcOrd="1" destOrd="0" parTransId="{EE21E4FF-7C71-4294-AE73-5A377F692631}" sibTransId="{867CD368-C22D-4E4A-B8F5-A182E41BB8DC}"/>
    <dgm:cxn modelId="{0DF88AB7-A500-47BA-9D61-FF7BBCC0CBCB}" srcId="{75808AD3-9217-47E6-9E99-963C5DCC790F}" destId="{8755BA41-63BB-45DB-A53D-D0542FC4B62E}" srcOrd="0" destOrd="0" parTransId="{A1B62EBC-2D07-4E45-A4F2-0B0F5E287123}" sibTransId="{2E2542DF-FAAE-4590-B96E-356AE7DD34C0}"/>
    <dgm:cxn modelId="{AF483FBC-B54A-4E28-BB0D-08917E6F81A5}" type="presOf" srcId="{AFEB0A1D-7D95-4EEB-ACE3-0F8A6F8AEB86}" destId="{DA85292B-ADB2-4FC5-9E5A-73578794DA52}" srcOrd="1" destOrd="0" presId="urn:microsoft.com/office/officeart/2005/8/layout/cycle8"/>
    <dgm:cxn modelId="{15F0C4C4-CD1E-4A85-9DF9-666477FD0FE3}" srcId="{75808AD3-9217-47E6-9E99-963C5DCC790F}" destId="{4BE6D3FF-A2B2-4C12-99D5-3BB749694D86}" srcOrd="3" destOrd="0" parTransId="{9FC2FA69-8627-4400-A128-D13E373FF62E}" sibTransId="{797357CD-D537-4541-B648-39A0F4628169}"/>
    <dgm:cxn modelId="{8D5E32C8-9443-4180-AF7C-0B3F7EE4641D}" type="presOf" srcId="{8755BA41-63BB-45DB-A53D-D0542FC4B62E}" destId="{0667CFD3-D9A3-4DDC-81D0-9E8D1785B794}" srcOrd="0" destOrd="0" presId="urn:microsoft.com/office/officeart/2005/8/layout/cycle8"/>
    <dgm:cxn modelId="{822776C9-302F-4A64-A367-CEEF8D3A9029}" type="presOf" srcId="{75808AD3-9217-47E6-9E99-963C5DCC790F}" destId="{099066BE-4D2E-4D2A-8904-301C6576049D}" srcOrd="0" destOrd="0" presId="urn:microsoft.com/office/officeart/2005/8/layout/cycle8"/>
    <dgm:cxn modelId="{E88B43D9-E6D1-43CA-8A1D-5882F81C519F}" type="presOf" srcId="{B299AF75-15A4-439E-974C-C8D236DE6227}" destId="{A5E4134B-71CE-48D7-8CEE-64F8497D5419}" srcOrd="1" destOrd="0" presId="urn:microsoft.com/office/officeart/2005/8/layout/cycle8"/>
    <dgm:cxn modelId="{52EB9FE0-40DB-4B86-9850-1D409BFDEBD2}" type="presOf" srcId="{4BE6D3FF-A2B2-4C12-99D5-3BB749694D86}" destId="{52E02FCF-33C1-48EC-B887-3B7B310D6927}" srcOrd="1" destOrd="0" presId="urn:microsoft.com/office/officeart/2005/8/layout/cycle8"/>
    <dgm:cxn modelId="{5BF5B1F5-BDE1-4E5C-A7E8-ED7418E2F853}" srcId="{75808AD3-9217-47E6-9E99-963C5DCC790F}" destId="{3ECB5533-627F-444C-A8CE-6139778DA980}" srcOrd="4" destOrd="0" parTransId="{95BE0281-65D9-4348-BF2B-E4EDF801CAD1}" sibTransId="{69E55BF6-052B-42E2-94FD-35970036D6E3}"/>
    <dgm:cxn modelId="{AB4772F7-28AF-480F-95D6-58D56978F2F4}" srcId="{75808AD3-9217-47E6-9E99-963C5DCC790F}" destId="{B299AF75-15A4-439E-974C-C8D236DE6227}" srcOrd="2" destOrd="0" parTransId="{8F4B4F2F-240A-411F-9AD8-24A2A7C608BA}" sibTransId="{5E740BED-6662-4EF4-B33B-8DAEA2733921}"/>
    <dgm:cxn modelId="{BA4E8BF3-FCDB-4EE0-9CAC-DD2DCB72F3F6}" type="presParOf" srcId="{099066BE-4D2E-4D2A-8904-301C6576049D}" destId="{0667CFD3-D9A3-4DDC-81D0-9E8D1785B794}" srcOrd="0" destOrd="0" presId="urn:microsoft.com/office/officeart/2005/8/layout/cycle8"/>
    <dgm:cxn modelId="{2CACDFD2-80B4-4893-8786-00F956283C10}" type="presParOf" srcId="{099066BE-4D2E-4D2A-8904-301C6576049D}" destId="{866723D5-62E2-4A60-95B7-6B81AA4E7886}" srcOrd="1" destOrd="0" presId="urn:microsoft.com/office/officeart/2005/8/layout/cycle8"/>
    <dgm:cxn modelId="{D80C4EC9-C1CB-4C32-8CC0-7B4C60205075}" type="presParOf" srcId="{099066BE-4D2E-4D2A-8904-301C6576049D}" destId="{73964141-967C-4D4A-BC2D-FB6081028208}" srcOrd="2" destOrd="0" presId="urn:microsoft.com/office/officeart/2005/8/layout/cycle8"/>
    <dgm:cxn modelId="{7297A055-55CF-4237-A103-5B6F17C21BE1}" type="presParOf" srcId="{099066BE-4D2E-4D2A-8904-301C6576049D}" destId="{F2339062-E1A4-426A-9DBF-E602CA975FC5}" srcOrd="3" destOrd="0" presId="urn:microsoft.com/office/officeart/2005/8/layout/cycle8"/>
    <dgm:cxn modelId="{9EE648A9-832E-40CB-9CE2-D5DEA626259F}" type="presParOf" srcId="{099066BE-4D2E-4D2A-8904-301C6576049D}" destId="{2FE5BE27-A28E-4923-9CE2-4B23DA9602DB}" srcOrd="4" destOrd="0" presId="urn:microsoft.com/office/officeart/2005/8/layout/cycle8"/>
    <dgm:cxn modelId="{247D6488-C9D5-4687-A319-19CEF654561E}" type="presParOf" srcId="{099066BE-4D2E-4D2A-8904-301C6576049D}" destId="{93C8180F-B0CF-48A3-8987-945E5E22DFCE}" srcOrd="5" destOrd="0" presId="urn:microsoft.com/office/officeart/2005/8/layout/cycle8"/>
    <dgm:cxn modelId="{2E99236A-6F15-48DC-A9AB-66846FDC1F8C}" type="presParOf" srcId="{099066BE-4D2E-4D2A-8904-301C6576049D}" destId="{04D40751-5452-4966-B28D-64A1CE6F407D}" srcOrd="6" destOrd="0" presId="urn:microsoft.com/office/officeart/2005/8/layout/cycle8"/>
    <dgm:cxn modelId="{48E8F661-FA3D-45EE-806E-AF0CACAEF078}" type="presParOf" srcId="{099066BE-4D2E-4D2A-8904-301C6576049D}" destId="{DA85292B-ADB2-4FC5-9E5A-73578794DA52}" srcOrd="7" destOrd="0" presId="urn:microsoft.com/office/officeart/2005/8/layout/cycle8"/>
    <dgm:cxn modelId="{A73754BE-1058-4921-9A17-11BDE81B7E4F}" type="presParOf" srcId="{099066BE-4D2E-4D2A-8904-301C6576049D}" destId="{3A58FE73-5F7C-484F-AEA8-6BE71627FB7F}" srcOrd="8" destOrd="0" presId="urn:microsoft.com/office/officeart/2005/8/layout/cycle8"/>
    <dgm:cxn modelId="{31333DDF-A326-41CC-9F50-D7E434BEBC2C}" type="presParOf" srcId="{099066BE-4D2E-4D2A-8904-301C6576049D}" destId="{5914E7E5-2595-43C3-BBF3-F6CDA182BB28}" srcOrd="9" destOrd="0" presId="urn:microsoft.com/office/officeart/2005/8/layout/cycle8"/>
    <dgm:cxn modelId="{20913EEA-F77F-4F21-9F8B-F10D969FD1C2}" type="presParOf" srcId="{099066BE-4D2E-4D2A-8904-301C6576049D}" destId="{45E896CA-D81D-4FA5-ACE7-E0B0CCBA8D3A}" srcOrd="10" destOrd="0" presId="urn:microsoft.com/office/officeart/2005/8/layout/cycle8"/>
    <dgm:cxn modelId="{AD392CEF-2BE4-47FA-AB20-D29C8FE0C1BD}" type="presParOf" srcId="{099066BE-4D2E-4D2A-8904-301C6576049D}" destId="{A5E4134B-71CE-48D7-8CEE-64F8497D5419}" srcOrd="11" destOrd="0" presId="urn:microsoft.com/office/officeart/2005/8/layout/cycle8"/>
    <dgm:cxn modelId="{361D3262-6CFE-48FC-9217-6A5BACB7B3B5}" type="presParOf" srcId="{099066BE-4D2E-4D2A-8904-301C6576049D}" destId="{EC639A9F-F244-4D7C-ABD5-7740B2CEB445}" srcOrd="12" destOrd="0" presId="urn:microsoft.com/office/officeart/2005/8/layout/cycle8"/>
    <dgm:cxn modelId="{B7AE747E-338F-4A8A-884E-8AC76568E92C}" type="presParOf" srcId="{099066BE-4D2E-4D2A-8904-301C6576049D}" destId="{62A28983-D9EF-4293-BC71-C42522FC7F14}" srcOrd="13" destOrd="0" presId="urn:microsoft.com/office/officeart/2005/8/layout/cycle8"/>
    <dgm:cxn modelId="{233196BD-2561-46EF-9746-0E9C0EE6742A}" type="presParOf" srcId="{099066BE-4D2E-4D2A-8904-301C6576049D}" destId="{7DED3580-9422-4861-8C25-F1B8934C23CC}" srcOrd="14" destOrd="0" presId="urn:microsoft.com/office/officeart/2005/8/layout/cycle8"/>
    <dgm:cxn modelId="{3E66C074-26B9-4169-B1C5-A1C226972239}" type="presParOf" srcId="{099066BE-4D2E-4D2A-8904-301C6576049D}" destId="{52E02FCF-33C1-48EC-B887-3B7B310D6927}" srcOrd="15" destOrd="0" presId="urn:microsoft.com/office/officeart/2005/8/layout/cycle8"/>
    <dgm:cxn modelId="{9D092392-18FC-4CFB-9E76-EFC2F438917B}" type="presParOf" srcId="{099066BE-4D2E-4D2A-8904-301C6576049D}" destId="{0948129B-C6AA-4108-9F3F-DA8C778D79CC}" srcOrd="16" destOrd="0" presId="urn:microsoft.com/office/officeart/2005/8/layout/cycle8"/>
    <dgm:cxn modelId="{017BF9D7-288A-4DCF-BA3E-C2BFC4CC258D}" type="presParOf" srcId="{099066BE-4D2E-4D2A-8904-301C6576049D}" destId="{C256D19A-528A-4B88-AE71-4796B67A546A}" srcOrd="17" destOrd="0" presId="urn:microsoft.com/office/officeart/2005/8/layout/cycle8"/>
    <dgm:cxn modelId="{9DBB0210-A8F9-4A4F-89BC-86ED629FD46B}" type="presParOf" srcId="{099066BE-4D2E-4D2A-8904-301C6576049D}" destId="{E4698FBD-5595-4B90-A905-E30D4C1EB393}" srcOrd="18" destOrd="0" presId="urn:microsoft.com/office/officeart/2005/8/layout/cycle8"/>
    <dgm:cxn modelId="{3B45AB7C-0800-40CA-8FA4-369DFAA04084}" type="presParOf" srcId="{099066BE-4D2E-4D2A-8904-301C6576049D}" destId="{ECB5F946-30E8-46F0-B49B-2B2DE1672EC7}" srcOrd="19" destOrd="0" presId="urn:microsoft.com/office/officeart/2005/8/layout/cycle8"/>
    <dgm:cxn modelId="{C32AFFFC-248A-46CB-901F-993910963385}" type="presParOf" srcId="{099066BE-4D2E-4D2A-8904-301C6576049D}" destId="{FAE8D7D2-D426-4494-858F-60D6601D0D23}" srcOrd="20" destOrd="0" presId="urn:microsoft.com/office/officeart/2005/8/layout/cycle8"/>
    <dgm:cxn modelId="{F81C5DE6-DD90-497E-B792-089AC30ED075}" type="presParOf" srcId="{099066BE-4D2E-4D2A-8904-301C6576049D}" destId="{739874AD-78BE-41D5-A782-764D6526673C}" srcOrd="21" destOrd="0" presId="urn:microsoft.com/office/officeart/2005/8/layout/cycle8"/>
    <dgm:cxn modelId="{48514CCD-DC39-4206-B34C-B6E164E3C28E}" type="presParOf" srcId="{099066BE-4D2E-4D2A-8904-301C6576049D}" destId="{D77193C9-F40B-4D65-8114-1DCE36688ADA}" srcOrd="22" destOrd="0" presId="urn:microsoft.com/office/officeart/2005/8/layout/cycle8"/>
    <dgm:cxn modelId="{E032091C-4FC5-4A94-A751-455D72B1A800}" type="presParOf" srcId="{099066BE-4D2E-4D2A-8904-301C6576049D}" destId="{CAF2B3B2-A12D-41F5-B0BF-461DD374F3B3}" srcOrd="23" destOrd="0" presId="urn:microsoft.com/office/officeart/2005/8/layout/cycle8"/>
    <dgm:cxn modelId="{B33614DE-2EC1-41AA-8FBB-B58E4D374C9B}" type="presParOf" srcId="{099066BE-4D2E-4D2A-8904-301C6576049D}" destId="{44BB2369-3E6F-4812-B442-C4FF1D52C2E5}" srcOrd="2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725F66-F2DB-4680-A418-391AE4C95522}" type="doc">
      <dgm:prSet loTypeId="urn:microsoft.com/office/officeart/2018/5/layout/IconLeaf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5C85DD93-82A0-402A-BDCB-ECF18D034EEB}">
      <dgm:prSet/>
      <dgm:spPr/>
      <dgm:t>
        <a:bodyPr/>
        <a:lstStyle/>
        <a:p>
          <a:pPr>
            <a:lnSpc>
              <a:spcPct val="100000"/>
            </a:lnSpc>
            <a:defRPr cap="all"/>
          </a:pPr>
          <a:r>
            <a:rPr lang="en-GB" dirty="0">
              <a:hlinkClick xmlns:r="http://schemas.openxmlformats.org/officeDocument/2006/relationships" r:id="rId1"/>
            </a:rPr>
            <a:t>• Dubai Health Authority</a:t>
          </a:r>
          <a:endParaRPr lang="en-US" dirty="0"/>
        </a:p>
      </dgm:t>
    </dgm:pt>
    <dgm:pt modelId="{C7F2D1DC-03FD-4636-8574-554B8C05AD68}" type="parTrans" cxnId="{66D5CA0B-1E7C-496F-B032-970BDFAC9F15}">
      <dgm:prSet/>
      <dgm:spPr/>
      <dgm:t>
        <a:bodyPr/>
        <a:lstStyle/>
        <a:p>
          <a:endParaRPr lang="en-US"/>
        </a:p>
      </dgm:t>
    </dgm:pt>
    <dgm:pt modelId="{9C9CA792-7A26-4BF2-AA1A-574101463103}" type="sibTrans" cxnId="{66D5CA0B-1E7C-496F-B032-970BDFAC9F15}">
      <dgm:prSet/>
      <dgm:spPr/>
      <dgm:t>
        <a:bodyPr/>
        <a:lstStyle/>
        <a:p>
          <a:endParaRPr lang="en-US"/>
        </a:p>
      </dgm:t>
    </dgm:pt>
    <dgm:pt modelId="{438FAD20-C270-4CF5-9950-CFDC70A140E6}">
      <dgm:prSet/>
      <dgm:spPr/>
      <dgm:t>
        <a:bodyPr/>
        <a:lstStyle/>
        <a:p>
          <a:pPr>
            <a:lnSpc>
              <a:spcPct val="100000"/>
            </a:lnSpc>
            <a:defRPr cap="all"/>
          </a:pPr>
          <a:r>
            <a:rPr lang="en-GB" dirty="0">
              <a:hlinkClick xmlns:r="http://schemas.openxmlformats.org/officeDocument/2006/relationships" r:id="rId2"/>
            </a:rPr>
            <a:t>• Rashid Hospital</a:t>
          </a:r>
          <a:endParaRPr lang="en-US" dirty="0"/>
        </a:p>
      </dgm:t>
    </dgm:pt>
    <dgm:pt modelId="{48A00D23-CBA7-4170-A0BE-4D4FC6E2D83E}" type="parTrans" cxnId="{34B88FAA-5863-4C03-B2EE-794D8FB16980}">
      <dgm:prSet/>
      <dgm:spPr/>
      <dgm:t>
        <a:bodyPr/>
        <a:lstStyle/>
        <a:p>
          <a:endParaRPr lang="en-US"/>
        </a:p>
      </dgm:t>
    </dgm:pt>
    <dgm:pt modelId="{4AAF5B84-3616-459E-A2E2-FE0D81EB44E1}" type="sibTrans" cxnId="{34B88FAA-5863-4C03-B2EE-794D8FB16980}">
      <dgm:prSet/>
      <dgm:spPr/>
      <dgm:t>
        <a:bodyPr/>
        <a:lstStyle/>
        <a:p>
          <a:endParaRPr lang="en-US"/>
        </a:p>
      </dgm:t>
    </dgm:pt>
    <dgm:pt modelId="{C8C5D311-6A52-44B3-913D-2F4BB416A6F4}" type="pres">
      <dgm:prSet presAssocID="{37725F66-F2DB-4680-A418-391AE4C95522}" presName="root" presStyleCnt="0">
        <dgm:presLayoutVars>
          <dgm:dir/>
          <dgm:resizeHandles val="exact"/>
        </dgm:presLayoutVars>
      </dgm:prSet>
      <dgm:spPr/>
    </dgm:pt>
    <dgm:pt modelId="{3475564A-A5C9-45C3-BE5F-1F20CFA6C9CD}" type="pres">
      <dgm:prSet presAssocID="{5C85DD93-82A0-402A-BDCB-ECF18D034EEB}" presName="compNode" presStyleCnt="0"/>
      <dgm:spPr/>
    </dgm:pt>
    <dgm:pt modelId="{C84C2BB7-50F6-4203-9CD6-53BC3D75B6DA}" type="pres">
      <dgm:prSet presAssocID="{5C85DD93-82A0-402A-BDCB-ECF18D034EEB}" presName="iconBgRect" presStyleLbl="bgShp" presStyleIdx="0" presStyleCnt="2"/>
      <dgm:spPr>
        <a:prstGeom prst="round2DiagRect">
          <a:avLst>
            <a:gd name="adj1" fmla="val 29727"/>
            <a:gd name="adj2" fmla="val 0"/>
          </a:avLst>
        </a:prstGeom>
      </dgm:spPr>
    </dgm:pt>
    <dgm:pt modelId="{EC147B72-1D16-46EE-A61E-46E5CEC53DE2}" type="pres">
      <dgm:prSet presAssocID="{5C85DD93-82A0-402A-BDCB-ECF18D034EEB}" presName="iconRect" presStyleLbl="node1" presStyleIdx="0"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edical"/>
        </a:ext>
      </dgm:extLst>
    </dgm:pt>
    <dgm:pt modelId="{B0A3ED6B-CCAF-49C4-B3A1-C2C394724B64}" type="pres">
      <dgm:prSet presAssocID="{5C85DD93-82A0-402A-BDCB-ECF18D034EEB}" presName="spaceRect" presStyleCnt="0"/>
      <dgm:spPr/>
    </dgm:pt>
    <dgm:pt modelId="{71DB6107-CBF0-4CCA-B4ED-90C63B17E911}" type="pres">
      <dgm:prSet presAssocID="{5C85DD93-82A0-402A-BDCB-ECF18D034EEB}" presName="textRect" presStyleLbl="revTx" presStyleIdx="0" presStyleCnt="2">
        <dgm:presLayoutVars>
          <dgm:chMax val="1"/>
          <dgm:chPref val="1"/>
        </dgm:presLayoutVars>
      </dgm:prSet>
      <dgm:spPr/>
    </dgm:pt>
    <dgm:pt modelId="{85B8A417-E0F9-48D7-B21D-99601AE26FE6}" type="pres">
      <dgm:prSet presAssocID="{9C9CA792-7A26-4BF2-AA1A-574101463103}" presName="sibTrans" presStyleCnt="0"/>
      <dgm:spPr/>
    </dgm:pt>
    <dgm:pt modelId="{6153F63F-B646-4370-AF65-3B0FB537B2DD}" type="pres">
      <dgm:prSet presAssocID="{438FAD20-C270-4CF5-9950-CFDC70A140E6}" presName="compNode" presStyleCnt="0"/>
      <dgm:spPr/>
    </dgm:pt>
    <dgm:pt modelId="{C455C6D3-3768-40F2-8D8A-BDCCBE4D6187}" type="pres">
      <dgm:prSet presAssocID="{438FAD20-C270-4CF5-9950-CFDC70A140E6}" presName="iconBgRect" presStyleLbl="bgShp" presStyleIdx="1" presStyleCnt="2"/>
      <dgm:spPr>
        <a:prstGeom prst="round2DiagRect">
          <a:avLst>
            <a:gd name="adj1" fmla="val 29727"/>
            <a:gd name="adj2" fmla="val 0"/>
          </a:avLst>
        </a:prstGeom>
      </dgm:spPr>
    </dgm:pt>
    <dgm:pt modelId="{06D8F41F-13FF-4E8B-9A1B-E323A4F8B4C8}" type="pres">
      <dgm:prSet presAssocID="{438FAD20-C270-4CF5-9950-CFDC70A140E6}" presName="iconRect" presStyleLbl="node1" presStyleIdx="1" presStyleCnt="2"/>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ethoscope"/>
        </a:ext>
      </dgm:extLst>
    </dgm:pt>
    <dgm:pt modelId="{619E7D1E-1A32-40A9-9CD8-5D8935EF7F10}" type="pres">
      <dgm:prSet presAssocID="{438FAD20-C270-4CF5-9950-CFDC70A140E6}" presName="spaceRect" presStyleCnt="0"/>
      <dgm:spPr/>
    </dgm:pt>
    <dgm:pt modelId="{8684F193-8B27-4A6A-88E2-765EDDDF521B}" type="pres">
      <dgm:prSet presAssocID="{438FAD20-C270-4CF5-9950-CFDC70A140E6}" presName="textRect" presStyleLbl="revTx" presStyleIdx="1" presStyleCnt="2">
        <dgm:presLayoutVars>
          <dgm:chMax val="1"/>
          <dgm:chPref val="1"/>
        </dgm:presLayoutVars>
      </dgm:prSet>
      <dgm:spPr/>
    </dgm:pt>
  </dgm:ptLst>
  <dgm:cxnLst>
    <dgm:cxn modelId="{C404E902-3825-4B56-862E-9E876F7DED70}" type="presOf" srcId="{438FAD20-C270-4CF5-9950-CFDC70A140E6}" destId="{8684F193-8B27-4A6A-88E2-765EDDDF521B}" srcOrd="0" destOrd="0" presId="urn:microsoft.com/office/officeart/2018/5/layout/IconLeafLabelList"/>
    <dgm:cxn modelId="{66D5CA0B-1E7C-496F-B032-970BDFAC9F15}" srcId="{37725F66-F2DB-4680-A418-391AE4C95522}" destId="{5C85DD93-82A0-402A-BDCB-ECF18D034EEB}" srcOrd="0" destOrd="0" parTransId="{C7F2D1DC-03FD-4636-8574-554B8C05AD68}" sibTransId="{9C9CA792-7A26-4BF2-AA1A-574101463103}"/>
    <dgm:cxn modelId="{F4E0C521-EA2A-4476-A47B-639E3724885B}" type="presOf" srcId="{37725F66-F2DB-4680-A418-391AE4C95522}" destId="{C8C5D311-6A52-44B3-913D-2F4BB416A6F4}" srcOrd="0" destOrd="0" presId="urn:microsoft.com/office/officeart/2018/5/layout/IconLeafLabelList"/>
    <dgm:cxn modelId="{A5F99728-0383-4A18-85F1-CEFBF3FAA971}" type="presOf" srcId="{5C85DD93-82A0-402A-BDCB-ECF18D034EEB}" destId="{71DB6107-CBF0-4CCA-B4ED-90C63B17E911}" srcOrd="0" destOrd="0" presId="urn:microsoft.com/office/officeart/2018/5/layout/IconLeafLabelList"/>
    <dgm:cxn modelId="{34B88FAA-5863-4C03-B2EE-794D8FB16980}" srcId="{37725F66-F2DB-4680-A418-391AE4C95522}" destId="{438FAD20-C270-4CF5-9950-CFDC70A140E6}" srcOrd="1" destOrd="0" parTransId="{48A00D23-CBA7-4170-A0BE-4D4FC6E2D83E}" sibTransId="{4AAF5B84-3616-459E-A2E2-FE0D81EB44E1}"/>
    <dgm:cxn modelId="{65817B0A-0204-4CBC-B149-233EB379E523}" type="presParOf" srcId="{C8C5D311-6A52-44B3-913D-2F4BB416A6F4}" destId="{3475564A-A5C9-45C3-BE5F-1F20CFA6C9CD}" srcOrd="0" destOrd="0" presId="urn:microsoft.com/office/officeart/2018/5/layout/IconLeafLabelList"/>
    <dgm:cxn modelId="{2ED5B8EA-CE91-41AB-80D3-C2D75BAD2329}" type="presParOf" srcId="{3475564A-A5C9-45C3-BE5F-1F20CFA6C9CD}" destId="{C84C2BB7-50F6-4203-9CD6-53BC3D75B6DA}" srcOrd="0" destOrd="0" presId="urn:microsoft.com/office/officeart/2018/5/layout/IconLeafLabelList"/>
    <dgm:cxn modelId="{93873509-D84B-4495-B995-86ED2045127B}" type="presParOf" srcId="{3475564A-A5C9-45C3-BE5F-1F20CFA6C9CD}" destId="{EC147B72-1D16-46EE-A61E-46E5CEC53DE2}" srcOrd="1" destOrd="0" presId="urn:microsoft.com/office/officeart/2018/5/layout/IconLeafLabelList"/>
    <dgm:cxn modelId="{3A7017AB-0EA7-48E2-A80D-C65330C5CBE2}" type="presParOf" srcId="{3475564A-A5C9-45C3-BE5F-1F20CFA6C9CD}" destId="{B0A3ED6B-CCAF-49C4-B3A1-C2C394724B64}" srcOrd="2" destOrd="0" presId="urn:microsoft.com/office/officeart/2018/5/layout/IconLeafLabelList"/>
    <dgm:cxn modelId="{567D6D10-E9A6-44D6-A4AD-CE5838B95E00}" type="presParOf" srcId="{3475564A-A5C9-45C3-BE5F-1F20CFA6C9CD}" destId="{71DB6107-CBF0-4CCA-B4ED-90C63B17E911}" srcOrd="3" destOrd="0" presId="urn:microsoft.com/office/officeart/2018/5/layout/IconLeafLabelList"/>
    <dgm:cxn modelId="{7A69A4DA-37E2-43EC-801E-87BB9AE95443}" type="presParOf" srcId="{C8C5D311-6A52-44B3-913D-2F4BB416A6F4}" destId="{85B8A417-E0F9-48D7-B21D-99601AE26FE6}" srcOrd="1" destOrd="0" presId="urn:microsoft.com/office/officeart/2018/5/layout/IconLeafLabelList"/>
    <dgm:cxn modelId="{61D85B5A-0DA7-4303-BC98-74C143200F8E}" type="presParOf" srcId="{C8C5D311-6A52-44B3-913D-2F4BB416A6F4}" destId="{6153F63F-B646-4370-AF65-3B0FB537B2DD}" srcOrd="2" destOrd="0" presId="urn:microsoft.com/office/officeart/2018/5/layout/IconLeafLabelList"/>
    <dgm:cxn modelId="{4D2E27F4-B37D-4DB3-A58A-D244DF064B9D}" type="presParOf" srcId="{6153F63F-B646-4370-AF65-3B0FB537B2DD}" destId="{C455C6D3-3768-40F2-8D8A-BDCCBE4D6187}" srcOrd="0" destOrd="0" presId="urn:microsoft.com/office/officeart/2018/5/layout/IconLeafLabelList"/>
    <dgm:cxn modelId="{180CCB9D-83B2-4E72-9B5F-1FD9C4D84A96}" type="presParOf" srcId="{6153F63F-B646-4370-AF65-3B0FB537B2DD}" destId="{06D8F41F-13FF-4E8B-9A1B-E323A4F8B4C8}" srcOrd="1" destOrd="0" presId="urn:microsoft.com/office/officeart/2018/5/layout/IconLeafLabelList"/>
    <dgm:cxn modelId="{A08C853D-F650-460C-ABAE-215FC4A8CB3E}" type="presParOf" srcId="{6153F63F-B646-4370-AF65-3B0FB537B2DD}" destId="{619E7D1E-1A32-40A9-9CD8-5D8935EF7F10}" srcOrd="2" destOrd="0" presId="urn:microsoft.com/office/officeart/2018/5/layout/IconLeafLabelList"/>
    <dgm:cxn modelId="{9996CD91-9067-4D37-87B2-21E3E615F1F7}" type="presParOf" srcId="{6153F63F-B646-4370-AF65-3B0FB537B2DD}" destId="{8684F193-8B27-4A6A-88E2-765EDDDF521B}"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67CFD3-D9A3-4DDC-81D0-9E8D1785B794}">
      <dsp:nvSpPr>
        <dsp:cNvPr id="0" name=""/>
        <dsp:cNvSpPr/>
      </dsp:nvSpPr>
      <dsp:spPr>
        <a:xfrm>
          <a:off x="587715" y="351481"/>
          <a:ext cx="4769703" cy="4769703"/>
        </a:xfrm>
        <a:prstGeom prst="pie">
          <a:avLst>
            <a:gd name="adj1" fmla="val 16200000"/>
            <a:gd name="adj2" fmla="val 2052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GB" sz="1900" kern="1200"/>
            <a:t>• Automated Medication Dispensing</a:t>
          </a:r>
          <a:endParaRPr lang="en-US" sz="1900" kern="1200"/>
        </a:p>
      </dsp:txBody>
      <dsp:txXfrm>
        <a:off x="3075910" y="1153246"/>
        <a:ext cx="1533119" cy="1022079"/>
      </dsp:txXfrm>
    </dsp:sp>
    <dsp:sp modelId="{2FE5BE27-A28E-4923-9CE2-4B23DA9602DB}">
      <dsp:nvSpPr>
        <dsp:cNvPr id="0" name=""/>
        <dsp:cNvSpPr/>
      </dsp:nvSpPr>
      <dsp:spPr>
        <a:xfrm>
          <a:off x="628598" y="478673"/>
          <a:ext cx="4769703" cy="4769703"/>
        </a:xfrm>
        <a:prstGeom prst="pie">
          <a:avLst>
            <a:gd name="adj1" fmla="val 20520000"/>
            <a:gd name="adj2" fmla="val 324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GB" sz="1900" kern="1200"/>
            <a:t>• Real-Time Inventory Management</a:t>
          </a:r>
          <a:endParaRPr lang="en-US" sz="1900" kern="1200"/>
        </a:p>
      </dsp:txBody>
      <dsp:txXfrm>
        <a:off x="3700514" y="2657974"/>
        <a:ext cx="1419554" cy="1135643"/>
      </dsp:txXfrm>
    </dsp:sp>
    <dsp:sp modelId="{3A58FE73-5F7C-484F-AEA8-6BE71627FB7F}">
      <dsp:nvSpPr>
        <dsp:cNvPr id="0" name=""/>
        <dsp:cNvSpPr/>
      </dsp:nvSpPr>
      <dsp:spPr>
        <a:xfrm>
          <a:off x="520712" y="557033"/>
          <a:ext cx="4769703" cy="4769703"/>
        </a:xfrm>
        <a:prstGeom prst="pie">
          <a:avLst>
            <a:gd name="adj1" fmla="val 3240000"/>
            <a:gd name="adj2" fmla="val 756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GB" sz="1900" kern="1200" dirty="0"/>
            <a:t>• Patient Medication Tracking</a:t>
          </a:r>
          <a:endParaRPr lang="en-US" sz="1900" kern="1200" dirty="0"/>
        </a:p>
      </dsp:txBody>
      <dsp:txXfrm>
        <a:off x="2224177" y="3907182"/>
        <a:ext cx="1362772" cy="1249208"/>
      </dsp:txXfrm>
    </dsp:sp>
    <dsp:sp modelId="{EC639A9F-F244-4D7C-ABD5-7740B2CEB445}">
      <dsp:nvSpPr>
        <dsp:cNvPr id="0" name=""/>
        <dsp:cNvSpPr/>
      </dsp:nvSpPr>
      <dsp:spPr>
        <a:xfrm>
          <a:off x="412825" y="478673"/>
          <a:ext cx="4769703" cy="4769703"/>
        </a:xfrm>
        <a:prstGeom prst="pie">
          <a:avLst>
            <a:gd name="adj1" fmla="val 7560000"/>
            <a:gd name="adj2" fmla="val 1188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GB" sz="1900" kern="1200"/>
            <a:t>• Prescription Management</a:t>
          </a:r>
          <a:endParaRPr lang="en-US" sz="1900" kern="1200"/>
        </a:p>
      </dsp:txBody>
      <dsp:txXfrm>
        <a:off x="691058" y="2657974"/>
        <a:ext cx="1419554" cy="1135643"/>
      </dsp:txXfrm>
    </dsp:sp>
    <dsp:sp modelId="{0948129B-C6AA-4108-9F3F-DA8C778D79CC}">
      <dsp:nvSpPr>
        <dsp:cNvPr id="0" name=""/>
        <dsp:cNvSpPr/>
      </dsp:nvSpPr>
      <dsp:spPr>
        <a:xfrm>
          <a:off x="453709" y="351481"/>
          <a:ext cx="4769703" cy="4769703"/>
        </a:xfrm>
        <a:prstGeom prst="pie">
          <a:avLst>
            <a:gd name="adj1" fmla="val 11880000"/>
            <a:gd name="adj2" fmla="val 1620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GB" sz="1900" kern="1200" dirty="0"/>
            <a:t>• Patient Education and Adherence</a:t>
          </a:r>
          <a:endParaRPr lang="en-US" sz="1900" kern="1200" dirty="0"/>
        </a:p>
      </dsp:txBody>
      <dsp:txXfrm>
        <a:off x="1202098" y="1153246"/>
        <a:ext cx="1533119" cy="1022079"/>
      </dsp:txXfrm>
    </dsp:sp>
    <dsp:sp modelId="{FAE8D7D2-D426-4494-858F-60D6601D0D23}">
      <dsp:nvSpPr>
        <dsp:cNvPr id="0" name=""/>
        <dsp:cNvSpPr/>
      </dsp:nvSpPr>
      <dsp:spPr>
        <a:xfrm>
          <a:off x="292222" y="56214"/>
          <a:ext cx="5360238" cy="5360238"/>
        </a:xfrm>
        <a:prstGeom prst="circularArrow">
          <a:avLst>
            <a:gd name="adj1" fmla="val 5085"/>
            <a:gd name="adj2" fmla="val 327528"/>
            <a:gd name="adj3" fmla="val 20192361"/>
            <a:gd name="adj4" fmla="val 16200324"/>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39874AD-78BE-41D5-A782-764D6526673C}">
      <dsp:nvSpPr>
        <dsp:cNvPr id="0" name=""/>
        <dsp:cNvSpPr/>
      </dsp:nvSpPr>
      <dsp:spPr>
        <a:xfrm>
          <a:off x="333660" y="183364"/>
          <a:ext cx="5360238" cy="5360238"/>
        </a:xfrm>
        <a:prstGeom prst="circularArrow">
          <a:avLst>
            <a:gd name="adj1" fmla="val 5085"/>
            <a:gd name="adj2" fmla="val 327528"/>
            <a:gd name="adj3" fmla="val 2912753"/>
            <a:gd name="adj4" fmla="val 20519953"/>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77193C9-F40B-4D65-8114-1DCE36688ADA}">
      <dsp:nvSpPr>
        <dsp:cNvPr id="0" name=""/>
        <dsp:cNvSpPr/>
      </dsp:nvSpPr>
      <dsp:spPr>
        <a:xfrm>
          <a:off x="225444" y="261963"/>
          <a:ext cx="5360238" cy="5360238"/>
        </a:xfrm>
        <a:prstGeom prst="circularArrow">
          <a:avLst>
            <a:gd name="adj1" fmla="val 5085"/>
            <a:gd name="adj2" fmla="val 327528"/>
            <a:gd name="adj3" fmla="val 7232777"/>
            <a:gd name="adj4" fmla="val 3239695"/>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AF2B3B2-A12D-41F5-B0BF-461DD374F3B3}">
      <dsp:nvSpPr>
        <dsp:cNvPr id="0" name=""/>
        <dsp:cNvSpPr/>
      </dsp:nvSpPr>
      <dsp:spPr>
        <a:xfrm>
          <a:off x="117228" y="183364"/>
          <a:ext cx="5360238" cy="5360238"/>
        </a:xfrm>
        <a:prstGeom prst="circularArrow">
          <a:avLst>
            <a:gd name="adj1" fmla="val 5085"/>
            <a:gd name="adj2" fmla="val 327528"/>
            <a:gd name="adj3" fmla="val 11552519"/>
            <a:gd name="adj4" fmla="val 7559718"/>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4BB2369-3E6F-4812-B442-C4FF1D52C2E5}">
      <dsp:nvSpPr>
        <dsp:cNvPr id="0" name=""/>
        <dsp:cNvSpPr/>
      </dsp:nvSpPr>
      <dsp:spPr>
        <a:xfrm>
          <a:off x="158666" y="56214"/>
          <a:ext cx="5360238" cy="5360238"/>
        </a:xfrm>
        <a:prstGeom prst="circularArrow">
          <a:avLst>
            <a:gd name="adj1" fmla="val 5085"/>
            <a:gd name="adj2" fmla="val 327528"/>
            <a:gd name="adj3" fmla="val 15872148"/>
            <a:gd name="adj4" fmla="val 1188011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4C2BB7-50F6-4203-9CD6-53BC3D75B6DA}">
      <dsp:nvSpPr>
        <dsp:cNvPr id="0" name=""/>
        <dsp:cNvSpPr/>
      </dsp:nvSpPr>
      <dsp:spPr>
        <a:xfrm>
          <a:off x="2044800" y="174437"/>
          <a:ext cx="2196000" cy="2196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C147B72-1D16-46EE-A61E-46E5CEC53DE2}">
      <dsp:nvSpPr>
        <dsp:cNvPr id="0" name=""/>
        <dsp:cNvSpPr/>
      </dsp:nvSpPr>
      <dsp:spPr>
        <a:xfrm>
          <a:off x="2512800" y="642437"/>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1DB6107-CBF0-4CCA-B4ED-90C63B17E911}">
      <dsp:nvSpPr>
        <dsp:cNvPr id="0" name=""/>
        <dsp:cNvSpPr/>
      </dsp:nvSpPr>
      <dsp:spPr>
        <a:xfrm>
          <a:off x="1342800" y="3054438"/>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defRPr cap="all"/>
          </a:pPr>
          <a:r>
            <a:rPr lang="en-GB" sz="2400" kern="1200" dirty="0">
              <a:hlinkClick xmlns:r="http://schemas.openxmlformats.org/officeDocument/2006/relationships" r:id="rId3"/>
            </a:rPr>
            <a:t>• Dubai Health Authority</a:t>
          </a:r>
          <a:endParaRPr lang="en-US" sz="2400" kern="1200" dirty="0"/>
        </a:p>
      </dsp:txBody>
      <dsp:txXfrm>
        <a:off x="1342800" y="3054438"/>
        <a:ext cx="3600000" cy="720000"/>
      </dsp:txXfrm>
    </dsp:sp>
    <dsp:sp modelId="{C455C6D3-3768-40F2-8D8A-BDCCBE4D6187}">
      <dsp:nvSpPr>
        <dsp:cNvPr id="0" name=""/>
        <dsp:cNvSpPr/>
      </dsp:nvSpPr>
      <dsp:spPr>
        <a:xfrm>
          <a:off x="6274800" y="174437"/>
          <a:ext cx="2196000" cy="2196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6D8F41F-13FF-4E8B-9A1B-E323A4F8B4C8}">
      <dsp:nvSpPr>
        <dsp:cNvPr id="0" name=""/>
        <dsp:cNvSpPr/>
      </dsp:nvSpPr>
      <dsp:spPr>
        <a:xfrm>
          <a:off x="6742800" y="642437"/>
          <a:ext cx="1260000" cy="1260000"/>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84F193-8B27-4A6A-88E2-765EDDDF521B}">
      <dsp:nvSpPr>
        <dsp:cNvPr id="0" name=""/>
        <dsp:cNvSpPr/>
      </dsp:nvSpPr>
      <dsp:spPr>
        <a:xfrm>
          <a:off x="5572800" y="3054438"/>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defRPr cap="all"/>
          </a:pPr>
          <a:r>
            <a:rPr lang="en-GB" sz="2400" kern="1200" dirty="0">
              <a:hlinkClick xmlns:r="http://schemas.openxmlformats.org/officeDocument/2006/relationships" r:id="rId6"/>
            </a:rPr>
            <a:t>• Rashid Hospital</a:t>
          </a:r>
          <a:endParaRPr lang="en-US" sz="2400" kern="1200" dirty="0"/>
        </a:p>
      </dsp:txBody>
      <dsp:txXfrm>
        <a:off x="5572800" y="3054438"/>
        <a:ext cx="360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2.png>
</file>

<file path=ppt/media/image3.jpe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6BD152-E402-4EF8-8040-BF3AAA8EB07A}" type="datetimeFigureOut">
              <a:rPr lang="en-US" smtClean="0"/>
              <a:t>11/20/2023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A89ECD-17E2-4884-8344-34426C8137F4}" type="slidenum">
              <a:rPr lang="en-US" smtClean="0"/>
              <a:t>‹#›</a:t>
            </a:fld>
            <a:endParaRPr lang="en-US"/>
          </a:p>
        </p:txBody>
      </p:sp>
    </p:spTree>
    <p:extLst>
      <p:ext uri="{BB962C8B-B14F-4D97-AF65-F5344CB8AC3E}">
        <p14:creationId xmlns:p14="http://schemas.microsoft.com/office/powerpoint/2010/main" val="5393076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A89ECD-17E2-4884-8344-34426C8137F4}" type="slidenum">
              <a:rPr lang="en-US" smtClean="0"/>
              <a:t>7</a:t>
            </a:fld>
            <a:endParaRPr lang="en-US"/>
          </a:p>
        </p:txBody>
      </p:sp>
    </p:spTree>
    <p:extLst>
      <p:ext uri="{BB962C8B-B14F-4D97-AF65-F5344CB8AC3E}">
        <p14:creationId xmlns:p14="http://schemas.microsoft.com/office/powerpoint/2010/main" val="567128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A89ECD-17E2-4884-8344-34426C8137F4}" type="slidenum">
              <a:rPr lang="en-US" smtClean="0"/>
              <a:t>8</a:t>
            </a:fld>
            <a:endParaRPr lang="en-US"/>
          </a:p>
        </p:txBody>
      </p:sp>
    </p:spTree>
    <p:extLst>
      <p:ext uri="{BB962C8B-B14F-4D97-AF65-F5344CB8AC3E}">
        <p14:creationId xmlns:p14="http://schemas.microsoft.com/office/powerpoint/2010/main" val="4220085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F84ED-9E37-BE7F-D70E-D5C39944D3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69EB3A-6C43-EC93-B982-18408B1110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C2FAF0-C2A5-21AC-D3D1-99B9D9B026CD}"/>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5" name="Footer Placeholder 4">
            <a:extLst>
              <a:ext uri="{FF2B5EF4-FFF2-40B4-BE49-F238E27FC236}">
                <a16:creationId xmlns:a16="http://schemas.microsoft.com/office/drawing/2014/main" id="{7CE5B2C6-316A-5515-187A-0AC79AAB3C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ECAF9E-CE8F-68DF-FF18-0A61571163A6}"/>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64649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87AC9-A881-7437-8A98-BA644C8D49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1967DB-4FED-D9E0-FC9A-4B133B165E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D1695-0D4B-FC3A-2A5B-C05351A0DC54}"/>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5" name="Footer Placeholder 4">
            <a:extLst>
              <a:ext uri="{FF2B5EF4-FFF2-40B4-BE49-F238E27FC236}">
                <a16:creationId xmlns:a16="http://schemas.microsoft.com/office/drawing/2014/main" id="{BC8FD57A-E980-EEBE-8770-6053F3207D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1C2C69-A674-AEBB-34B9-71F971FE4313}"/>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834525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16BB7E-FA47-1DF3-75A2-D811FE5E96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51EEC1-77F7-3F6B-B565-740264E4F46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38EB3E-DAA0-7978-6E37-93F8C058E5C0}"/>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5" name="Footer Placeholder 4">
            <a:extLst>
              <a:ext uri="{FF2B5EF4-FFF2-40B4-BE49-F238E27FC236}">
                <a16:creationId xmlns:a16="http://schemas.microsoft.com/office/drawing/2014/main" id="{56D405FF-ADCF-0288-489E-E00640B57A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FD3EA-99E4-30B9-FDB8-B95A4B0059D9}"/>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26580488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0A1D1-8C93-5A84-08A9-B95D47DE477E}"/>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D7A4AA7A-811C-B997-07C6-6B9E302E7DF9}"/>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9F075-A422-C05C-E4D3-5279DBECDF5C}"/>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5" name="Footer Placeholder 4">
            <a:extLst>
              <a:ext uri="{FF2B5EF4-FFF2-40B4-BE49-F238E27FC236}">
                <a16:creationId xmlns:a16="http://schemas.microsoft.com/office/drawing/2014/main" id="{7F6A0CBB-ED45-BC8E-3205-0A9EBD1F4A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B87F43-9F21-3882-2F84-AD580221C42F}"/>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1478870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D4974-1D22-E315-D3E0-1994EAE44C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10A1B7-A6B8-D554-CC72-DBC1CF8BBA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5FCFE4-A813-7AA1-DB0B-A3B9768FB4D3}"/>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5" name="Footer Placeholder 4">
            <a:extLst>
              <a:ext uri="{FF2B5EF4-FFF2-40B4-BE49-F238E27FC236}">
                <a16:creationId xmlns:a16="http://schemas.microsoft.com/office/drawing/2014/main" id="{5436962D-E741-5535-0DFC-C3FF906065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BA2855-4AA1-6DCB-1125-0124D7F644C5}"/>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2396272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761CF-49C5-AADD-8D3E-1C38D5DF2F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325EB9-C2F4-8B14-9474-5BF7B6B906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36994C-8FA7-CAB5-8CCD-01A753A9C246}"/>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5" name="Footer Placeholder 4">
            <a:extLst>
              <a:ext uri="{FF2B5EF4-FFF2-40B4-BE49-F238E27FC236}">
                <a16:creationId xmlns:a16="http://schemas.microsoft.com/office/drawing/2014/main" id="{5823EFEA-3D9B-4EDF-C5EE-70D569D7C5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EDA45-1213-CD91-8169-E43AB6490B44}"/>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1883632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4E995-9FF1-93F0-197E-521353A3C1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F88F97-6204-32D1-A90C-58BDB181451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F20D9F-08B9-7DF7-ABD6-86342DCDE1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59AA58-6838-B375-E056-5F44AFBC6269}"/>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6" name="Footer Placeholder 5">
            <a:extLst>
              <a:ext uri="{FF2B5EF4-FFF2-40B4-BE49-F238E27FC236}">
                <a16:creationId xmlns:a16="http://schemas.microsoft.com/office/drawing/2014/main" id="{2C12F6F5-1CA5-3CF1-CD04-6F4DEA425D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A8E3CE-A8BA-4CCB-D3EA-0382782505E7}"/>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1527776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46DB2-38CB-5453-47AE-9B352905CE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86C534-E07F-A5CD-470B-0CD6050A98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432CF7-582C-B860-75AD-725D24D36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E3DDFD-D921-7284-36D1-CCDC8B861E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93E9D3-7AD0-61B1-F077-855B58EE9B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B49E14-599D-5A22-2723-3E8B61F543B6}"/>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8" name="Footer Placeholder 7">
            <a:extLst>
              <a:ext uri="{FF2B5EF4-FFF2-40B4-BE49-F238E27FC236}">
                <a16:creationId xmlns:a16="http://schemas.microsoft.com/office/drawing/2014/main" id="{6798A1DB-53A6-E8A0-5B1C-934D44EB31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5A1ACF-AD23-DB8F-EF14-88250250CCDA}"/>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4029385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478F7-7D87-BF6E-9B19-13138E16C8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7D2A7D-3659-169A-2FF9-EF6F5BBC4AEA}"/>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4" name="Footer Placeholder 3">
            <a:extLst>
              <a:ext uri="{FF2B5EF4-FFF2-40B4-BE49-F238E27FC236}">
                <a16:creationId xmlns:a16="http://schemas.microsoft.com/office/drawing/2014/main" id="{B1526178-DC06-6F67-4F23-95830045F7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121B33-3513-A496-25B3-1FDD1BC67E8F}"/>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872301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9F1D86-F761-2EE4-A2A3-0EAF8AB38D4B}"/>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3" name="Footer Placeholder 2">
            <a:extLst>
              <a:ext uri="{FF2B5EF4-FFF2-40B4-BE49-F238E27FC236}">
                <a16:creationId xmlns:a16="http://schemas.microsoft.com/office/drawing/2014/main" id="{FFF95D2E-0D08-16AE-0357-462ED5CC69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4EF74C9-1F31-D473-8F97-1B0CB37504FE}"/>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748516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6041C-9EB9-FA32-522A-3318BC3ACB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2F13BC-9691-973B-470F-448FB7D459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103CBD-E1B5-606D-51FD-DA0539049A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FC842D-B3C2-D34F-6107-6C6A44FB6CC1}"/>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6" name="Footer Placeholder 5">
            <a:extLst>
              <a:ext uri="{FF2B5EF4-FFF2-40B4-BE49-F238E27FC236}">
                <a16:creationId xmlns:a16="http://schemas.microsoft.com/office/drawing/2014/main" id="{75DEC8EA-8EA6-B2FC-8DDB-6ABFF40D92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A43904-823F-10CE-AC05-5E2B653B9DF2}"/>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3230422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29C91-545B-28D3-B9FD-2808A7C6F7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6A4CA0-B34D-960D-4AB2-A89E856D19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FF8A805-89B6-74E7-7DE7-66778AB8A6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0AF164-92A3-D547-F62C-962EF113F91B}"/>
              </a:ext>
            </a:extLst>
          </p:cNvPr>
          <p:cNvSpPr>
            <a:spLocks noGrp="1"/>
          </p:cNvSpPr>
          <p:nvPr>
            <p:ph type="dt" sz="half" idx="10"/>
          </p:nvPr>
        </p:nvSpPr>
        <p:spPr/>
        <p:txBody>
          <a:bodyPr/>
          <a:lstStyle/>
          <a:p>
            <a:fld id="{E7584E72-7F20-45B0-9380-766CF553A718}" type="datetimeFigureOut">
              <a:rPr lang="en-US" smtClean="0"/>
              <a:t>11/20/2023</a:t>
            </a:fld>
            <a:endParaRPr lang="en-US"/>
          </a:p>
        </p:txBody>
      </p:sp>
      <p:sp>
        <p:nvSpPr>
          <p:cNvPr id="6" name="Footer Placeholder 5">
            <a:extLst>
              <a:ext uri="{FF2B5EF4-FFF2-40B4-BE49-F238E27FC236}">
                <a16:creationId xmlns:a16="http://schemas.microsoft.com/office/drawing/2014/main" id="{44E50A07-8B63-717B-17F1-1DF37C1182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1EC7C2-D831-3069-982B-3DC468A2377C}"/>
              </a:ext>
            </a:extLst>
          </p:cNvPr>
          <p:cNvSpPr>
            <a:spLocks noGrp="1"/>
          </p:cNvSpPr>
          <p:nvPr>
            <p:ph type="sldNum" sz="quarter" idx="12"/>
          </p:nvPr>
        </p:nvSpPr>
        <p:spPr/>
        <p:txBody>
          <a:bodyPr/>
          <a:lstStyle/>
          <a:p>
            <a:fld id="{17A145A9-9873-4BED-B922-1822FC08C1C6}" type="slidenum">
              <a:rPr lang="en-US" smtClean="0"/>
              <a:t>‹#›</a:t>
            </a:fld>
            <a:endParaRPr lang="en-US"/>
          </a:p>
        </p:txBody>
      </p:sp>
    </p:spTree>
    <p:extLst>
      <p:ext uri="{BB962C8B-B14F-4D97-AF65-F5344CB8AC3E}">
        <p14:creationId xmlns:p14="http://schemas.microsoft.com/office/powerpoint/2010/main" val="11638224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1BDC16-FEF3-5220-ADE0-6F1F41781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CFA843C-01E3-0DD1-C238-C815F5A2D6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09733B-496D-9C33-18A9-1E3B5D943D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584E72-7F20-45B0-9380-766CF553A718}" type="datetimeFigureOut">
              <a:rPr lang="en-US" smtClean="0"/>
              <a:t>11/20/2023</a:t>
            </a:fld>
            <a:endParaRPr lang="en-US"/>
          </a:p>
        </p:txBody>
      </p:sp>
      <p:sp>
        <p:nvSpPr>
          <p:cNvPr id="5" name="Footer Placeholder 4">
            <a:extLst>
              <a:ext uri="{FF2B5EF4-FFF2-40B4-BE49-F238E27FC236}">
                <a16:creationId xmlns:a16="http://schemas.microsoft.com/office/drawing/2014/main" id="{CC3BA297-F8BE-A06C-2F37-E38B2A04A0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8DE4CD4-0E52-D99A-20EC-CAFE4AFA13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A145A9-9873-4BED-B922-1822FC08C1C6}" type="slidenum">
              <a:rPr lang="en-US" smtClean="0"/>
              <a:t>‹#›</a:t>
            </a:fld>
            <a:endParaRPr lang="en-US"/>
          </a:p>
        </p:txBody>
      </p:sp>
    </p:spTree>
    <p:extLst>
      <p:ext uri="{BB962C8B-B14F-4D97-AF65-F5344CB8AC3E}">
        <p14:creationId xmlns:p14="http://schemas.microsoft.com/office/powerpoint/2010/main" val="24973367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12.xml"/><Relationship Id="rId6" Type="http://schemas.openxmlformats.org/officeDocument/2006/relationships/hyperlink" Target="https://www.zawya.com/en/press-release/dubais-dha-launches-smart-pharmacy-with-the-first-robot-in-the-middle-east-for-dispensing-and-prescribing-hp149mhr" TargetMode="External"/><Relationship Id="rId5" Type="http://schemas.openxmlformats.org/officeDocument/2006/relationships/hyperlink" Target="https://www.thenationalnews.com/uae/the-robot-will-see-you-now-dubai-hospital-launches-new-smart-pharmacy-1.785651" TargetMode="External"/><Relationship Id="rId4" Type="http://schemas.openxmlformats.org/officeDocument/2006/relationships/hyperlink" Target="https://m.edarabia.com/first-smart-pharmacy-run-by-robot-begins-at-rashid-hospita/91786/"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12.xml"/><Relationship Id="rId6" Type="http://schemas.openxmlformats.org/officeDocument/2006/relationships/hyperlink" Target="https://onlinelibrary.wiley.com/doi/full/10.1111/jep.13014" TargetMode="External"/><Relationship Id="rId5" Type="http://schemas.openxmlformats.org/officeDocument/2006/relationships/hyperlink" Target="https://pubmed.ncbi.nlm.nih.gov/8528848/" TargetMode="External"/><Relationship Id="rId4" Type="http://schemas.openxmlformats.org/officeDocument/2006/relationships/hyperlink" Target="https://pubmed.ncbi.nlm.nih.gov/35770196/"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8B9F1A3-9343-FBA7-B365-A75E76C53388}"/>
              </a:ext>
            </a:extLst>
          </p:cNvPr>
          <p:cNvSpPr>
            <a:spLocks noGrp="1"/>
          </p:cNvSpPr>
          <p:nvPr>
            <p:ph type="ctrTitle"/>
          </p:nvPr>
        </p:nvSpPr>
        <p:spPr>
          <a:xfrm>
            <a:off x="1524003" y="1999615"/>
            <a:ext cx="9144000" cy="2764028"/>
          </a:xfrm>
        </p:spPr>
        <p:txBody>
          <a:bodyPr anchor="ctr">
            <a:normAutofit/>
          </a:bodyPr>
          <a:lstStyle/>
          <a:p>
            <a:r>
              <a:rPr lang="en-GB" sz="6100" dirty="0">
                <a:latin typeface="Times New Roman" panose="02020603050405020304" pitchFamily="18" charset="0"/>
                <a:cs typeface="Times New Roman" panose="02020603050405020304" pitchFamily="18" charset="0"/>
              </a:rPr>
              <a:t>Smart Pharmacy: Revolutionizing Healthcare with Technology</a:t>
            </a:r>
            <a:endParaRPr lang="en-US" sz="6100" dirty="0">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93853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5F55C16-BC21-49EF-A4FF-C3155BB93B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3A022D-053A-05D4-CFE4-16E243EF1C65}"/>
              </a:ext>
            </a:extLst>
          </p:cNvPr>
          <p:cNvSpPr>
            <a:spLocks noGrp="1"/>
          </p:cNvSpPr>
          <p:nvPr>
            <p:ph type="title"/>
          </p:nvPr>
        </p:nvSpPr>
        <p:spPr>
          <a:xfrm>
            <a:off x="7501131" y="-115473"/>
            <a:ext cx="5105398" cy="1952744"/>
          </a:xfrm>
        </p:spPr>
        <p:txBody>
          <a:bodyPr vert="horz" lIns="91440" tIns="45720" rIns="91440" bIns="45720" rtlCol="0" anchor="ctr">
            <a:normAutofit/>
          </a:bodyPr>
          <a:lstStyle/>
          <a:p>
            <a:r>
              <a:rPr lang="en-US" b="1" dirty="0">
                <a:latin typeface="Times New Roman" panose="02020603050405020304" pitchFamily="18" charset="0"/>
                <a:cs typeface="Times New Roman" panose="02020603050405020304" pitchFamily="18" charset="0"/>
              </a:rPr>
              <a:t>References</a:t>
            </a:r>
          </a:p>
        </p:txBody>
      </p:sp>
      <p:sp>
        <p:nvSpPr>
          <p:cNvPr id="29" name="Freeform: Shape 28">
            <a:extLst>
              <a:ext uri="{FF2B5EF4-FFF2-40B4-BE49-F238E27FC236}">
                <a16:creationId xmlns:a16="http://schemas.microsoft.com/office/drawing/2014/main" id="{0C5F069E-AFE6-4825-8945-46F2918A50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6116569" cy="6858000"/>
          </a:xfrm>
          <a:custGeom>
            <a:avLst/>
            <a:gdLst>
              <a:gd name="connsiteX0" fmla="*/ 0 w 6116569"/>
              <a:gd name="connsiteY0" fmla="*/ 0 h 6879321"/>
              <a:gd name="connsiteX1" fmla="*/ 2935851 w 6116569"/>
              <a:gd name="connsiteY1" fmla="*/ 0 h 6879321"/>
              <a:gd name="connsiteX2" fmla="*/ 3238280 w 6116569"/>
              <a:gd name="connsiteY2" fmla="*/ 31980 h 6879321"/>
              <a:gd name="connsiteX3" fmla="*/ 3660541 w 6116569"/>
              <a:gd name="connsiteY3" fmla="*/ 550772 h 6879321"/>
              <a:gd name="connsiteX4" fmla="*/ 3808902 w 6116569"/>
              <a:gd name="connsiteY4" fmla="*/ 589860 h 6879321"/>
              <a:gd name="connsiteX5" fmla="*/ 4413762 w 6116569"/>
              <a:gd name="connsiteY5" fmla="*/ 625393 h 6879321"/>
              <a:gd name="connsiteX6" fmla="*/ 4567830 w 6116569"/>
              <a:gd name="connsiteY6" fmla="*/ 721333 h 6879321"/>
              <a:gd name="connsiteX7" fmla="*/ 4171247 w 6116569"/>
              <a:gd name="connsiteY7" fmla="*/ 792401 h 6879321"/>
              <a:gd name="connsiteX8" fmla="*/ 4376671 w 6116569"/>
              <a:gd name="connsiteY8" fmla="*/ 842148 h 6879321"/>
              <a:gd name="connsiteX9" fmla="*/ 4527887 w 6116569"/>
              <a:gd name="connsiteY9" fmla="*/ 813722 h 6879321"/>
              <a:gd name="connsiteX10" fmla="*/ 4633452 w 6116569"/>
              <a:gd name="connsiteY10" fmla="*/ 799508 h 6879321"/>
              <a:gd name="connsiteX11" fmla="*/ 4947293 w 6116569"/>
              <a:gd name="connsiteY11" fmla="*/ 870576 h 6879321"/>
              <a:gd name="connsiteX12" fmla="*/ 5263988 w 6116569"/>
              <a:gd name="connsiteY12" fmla="*/ 820828 h 6879321"/>
              <a:gd name="connsiteX13" fmla="*/ 5249723 w 6116569"/>
              <a:gd name="connsiteY13" fmla="*/ 895449 h 6879321"/>
              <a:gd name="connsiteX14" fmla="*/ 4744723 w 6116569"/>
              <a:gd name="connsiteY14" fmla="*/ 1197485 h 6879321"/>
              <a:gd name="connsiteX15" fmla="*/ 4767548 w 6116569"/>
              <a:gd name="connsiteY15" fmla="*/ 1346727 h 6879321"/>
              <a:gd name="connsiteX16" fmla="*/ 4539299 w 6116569"/>
              <a:gd name="connsiteY16" fmla="*/ 1421348 h 6879321"/>
              <a:gd name="connsiteX17" fmla="*/ 4607773 w 6116569"/>
              <a:gd name="connsiteY17" fmla="*/ 1485309 h 6879321"/>
              <a:gd name="connsiteX18" fmla="*/ 4579242 w 6116569"/>
              <a:gd name="connsiteY18" fmla="*/ 1535055 h 6879321"/>
              <a:gd name="connsiteX19" fmla="*/ 5278255 w 6116569"/>
              <a:gd name="connsiteY19" fmla="*/ 1609676 h 6879321"/>
              <a:gd name="connsiteX20" fmla="*/ 5771843 w 6116569"/>
              <a:gd name="connsiteY20" fmla="*/ 1630997 h 6879321"/>
              <a:gd name="connsiteX21" fmla="*/ 6105656 w 6116569"/>
              <a:gd name="connsiteY21" fmla="*/ 1748257 h 6879321"/>
              <a:gd name="connsiteX22" fmla="*/ 5691955 w 6116569"/>
              <a:gd name="connsiteY22" fmla="*/ 2167555 h 6879321"/>
              <a:gd name="connsiteX23" fmla="*/ 5475118 w 6116569"/>
              <a:gd name="connsiteY23" fmla="*/ 2348776 h 6879321"/>
              <a:gd name="connsiteX24" fmla="*/ 5826051 w 6116569"/>
              <a:gd name="connsiteY24" fmla="*/ 2291922 h 6879321"/>
              <a:gd name="connsiteX25" fmla="*/ 5552153 w 6116569"/>
              <a:gd name="connsiteY25" fmla="*/ 2597513 h 6879321"/>
              <a:gd name="connsiteX26" fmla="*/ 5603508 w 6116569"/>
              <a:gd name="connsiteY26" fmla="*/ 2647260 h 6879321"/>
              <a:gd name="connsiteX27" fmla="*/ 5700515 w 6116569"/>
              <a:gd name="connsiteY27" fmla="*/ 2679240 h 6879321"/>
              <a:gd name="connsiteX28" fmla="*/ 5246870 w 6116569"/>
              <a:gd name="connsiteY28" fmla="*/ 2888889 h 6879321"/>
              <a:gd name="connsiteX29" fmla="*/ 4836022 w 6116569"/>
              <a:gd name="connsiteY29" fmla="*/ 3169605 h 6879321"/>
              <a:gd name="connsiteX30" fmla="*/ 4736163 w 6116569"/>
              <a:gd name="connsiteY30" fmla="*/ 3233565 h 6879321"/>
              <a:gd name="connsiteX31" fmla="*/ 4853141 w 6116569"/>
              <a:gd name="connsiteY31" fmla="*/ 3233565 h 6879321"/>
              <a:gd name="connsiteX32" fmla="*/ 4944440 w 6116569"/>
              <a:gd name="connsiteY32" fmla="*/ 3226459 h 6879321"/>
              <a:gd name="connsiteX33" fmla="*/ 5109921 w 6116569"/>
              <a:gd name="connsiteY33" fmla="*/ 3283313 h 6879321"/>
              <a:gd name="connsiteX34" fmla="*/ 5694809 w 6116569"/>
              <a:gd name="connsiteY34" fmla="*/ 3141178 h 6879321"/>
              <a:gd name="connsiteX35" fmla="*/ 5566419 w 6116569"/>
              <a:gd name="connsiteY35" fmla="*/ 3301079 h 6879321"/>
              <a:gd name="connsiteX36" fmla="*/ 5415203 w 6116569"/>
              <a:gd name="connsiteY36" fmla="*/ 3397020 h 6879321"/>
              <a:gd name="connsiteX37" fmla="*/ 5612068 w 6116569"/>
              <a:gd name="connsiteY37" fmla="*/ 3432554 h 6879321"/>
              <a:gd name="connsiteX38" fmla="*/ 5206927 w 6116569"/>
              <a:gd name="connsiteY38" fmla="*/ 3599562 h 6879321"/>
              <a:gd name="connsiteX39" fmla="*/ 5301079 w 6116569"/>
              <a:gd name="connsiteY39" fmla="*/ 3723930 h 6879321"/>
              <a:gd name="connsiteX40" fmla="*/ 4507915 w 6116569"/>
              <a:gd name="connsiteY40" fmla="*/ 4306683 h 6879321"/>
              <a:gd name="connsiteX41" fmla="*/ 3982942 w 6116569"/>
              <a:gd name="connsiteY41" fmla="*/ 4587399 h 6879321"/>
              <a:gd name="connsiteX42" fmla="*/ 4185513 w 6116569"/>
              <a:gd name="connsiteY42" fmla="*/ 4541205 h 6879321"/>
              <a:gd name="connsiteX43" fmla="*/ 5212633 w 6116569"/>
              <a:gd name="connsiteY43" fmla="*/ 4455924 h 6879321"/>
              <a:gd name="connsiteX44" fmla="*/ 5312492 w 6116569"/>
              <a:gd name="connsiteY44" fmla="*/ 4473691 h 6879321"/>
              <a:gd name="connsiteX45" fmla="*/ 4596361 w 6116569"/>
              <a:gd name="connsiteY45" fmla="*/ 4818368 h 6879321"/>
              <a:gd name="connsiteX46" fmla="*/ 4873113 w 6116569"/>
              <a:gd name="connsiteY46" fmla="*/ 4885882 h 6879321"/>
              <a:gd name="connsiteX47" fmla="*/ 4935881 w 6116569"/>
              <a:gd name="connsiteY47" fmla="*/ 4914309 h 6879321"/>
              <a:gd name="connsiteX48" fmla="*/ 4873113 w 6116569"/>
              <a:gd name="connsiteY48" fmla="*/ 5003143 h 6879321"/>
              <a:gd name="connsiteX49" fmla="*/ 4721898 w 6116569"/>
              <a:gd name="connsiteY49" fmla="*/ 5095530 h 6879321"/>
              <a:gd name="connsiteX50" fmla="*/ 5132745 w 6116569"/>
              <a:gd name="connsiteY50" fmla="*/ 4949842 h 6879321"/>
              <a:gd name="connsiteX51" fmla="*/ 5101362 w 6116569"/>
              <a:gd name="connsiteY51" fmla="*/ 5081317 h 6879321"/>
              <a:gd name="connsiteX52" fmla="*/ 5138452 w 6116569"/>
              <a:gd name="connsiteY52" fmla="*/ 5198578 h 6879321"/>
              <a:gd name="connsiteX53" fmla="*/ 4904497 w 6116569"/>
              <a:gd name="connsiteY53" fmla="*/ 5362033 h 6879321"/>
              <a:gd name="connsiteX54" fmla="*/ 4579242 w 6116569"/>
              <a:gd name="connsiteY54" fmla="*/ 5674729 h 6879321"/>
              <a:gd name="connsiteX55" fmla="*/ 4253988 w 6116569"/>
              <a:gd name="connsiteY55" fmla="*/ 5884379 h 6879321"/>
              <a:gd name="connsiteX56" fmla="*/ 3985795 w 6116569"/>
              <a:gd name="connsiteY56" fmla="*/ 6069153 h 6879321"/>
              <a:gd name="connsiteX57" fmla="*/ 4231163 w 6116569"/>
              <a:gd name="connsiteY57" fmla="*/ 6030066 h 6879321"/>
              <a:gd name="connsiteX58" fmla="*/ 3814609 w 6116569"/>
              <a:gd name="connsiteY58" fmla="*/ 6317889 h 6879321"/>
              <a:gd name="connsiteX59" fmla="*/ 3751840 w 6116569"/>
              <a:gd name="connsiteY59" fmla="*/ 6339209 h 6879321"/>
              <a:gd name="connsiteX60" fmla="*/ 3089919 w 6116569"/>
              <a:gd name="connsiteY60" fmla="*/ 6563071 h 6879321"/>
              <a:gd name="connsiteX61" fmla="*/ 2961529 w 6116569"/>
              <a:gd name="connsiteY61" fmla="*/ 6662566 h 6879321"/>
              <a:gd name="connsiteX62" fmla="*/ 3107038 w 6116569"/>
              <a:gd name="connsiteY62" fmla="*/ 6673226 h 6879321"/>
              <a:gd name="connsiteX63" fmla="*/ 3594919 w 6116569"/>
              <a:gd name="connsiteY63" fmla="*/ 6591499 h 6879321"/>
              <a:gd name="connsiteX64" fmla="*/ 3261106 w 6116569"/>
              <a:gd name="connsiteY64" fmla="*/ 6726527 h 6879321"/>
              <a:gd name="connsiteX65" fmla="*/ 3620597 w 6116569"/>
              <a:gd name="connsiteY65" fmla="*/ 6740740 h 6879321"/>
              <a:gd name="connsiteX66" fmla="*/ 3703337 w 6116569"/>
              <a:gd name="connsiteY66" fmla="*/ 6826020 h 6879321"/>
              <a:gd name="connsiteX67" fmla="*/ 3689072 w 6116569"/>
              <a:gd name="connsiteY67" fmla="*/ 6879321 h 6879321"/>
              <a:gd name="connsiteX68" fmla="*/ 0 w 6116569"/>
              <a:gd name="connsiteY68" fmla="*/ 6879321 h 687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15" name="Graphic 14" descr="Security Camera Sign">
            <a:extLst>
              <a:ext uri="{FF2B5EF4-FFF2-40B4-BE49-F238E27FC236}">
                <a16:creationId xmlns:a16="http://schemas.microsoft.com/office/drawing/2014/main" id="{4465AE76-3BA7-8D6A-5365-A53A570E6D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1134" y="1918107"/>
            <a:ext cx="3195204" cy="3195204"/>
          </a:xfrm>
          <a:prstGeom prst="rect">
            <a:avLst/>
          </a:prstGeom>
        </p:spPr>
      </p:pic>
      <p:sp>
        <p:nvSpPr>
          <p:cNvPr id="4" name="TextBox 3">
            <a:extLst>
              <a:ext uri="{FF2B5EF4-FFF2-40B4-BE49-F238E27FC236}">
                <a16:creationId xmlns:a16="http://schemas.microsoft.com/office/drawing/2014/main" id="{2E28E3E5-078D-BF58-DA26-3D178FDB582B}"/>
              </a:ext>
            </a:extLst>
          </p:cNvPr>
          <p:cNvSpPr txBox="1"/>
          <p:nvPr/>
        </p:nvSpPr>
        <p:spPr>
          <a:xfrm>
            <a:off x="6248400" y="1721797"/>
            <a:ext cx="5706894" cy="4771078"/>
          </a:xfrm>
          <a:prstGeom prst="rect">
            <a:avLst/>
          </a:prstGeom>
        </p:spPr>
        <p:txBody>
          <a:bodyPr vert="horz" lIns="91440" tIns="45720" rIns="91440" bIns="45720" rtlCol="0">
            <a:normAutofit/>
          </a:bodyPr>
          <a:lstStyle/>
          <a:p>
            <a:pPr algn="ctr">
              <a:lnSpc>
                <a:spcPct val="90000"/>
              </a:lnSpc>
              <a:spcAft>
                <a:spcPts val="600"/>
              </a:spcAft>
            </a:pPr>
            <a:r>
              <a:rPr lang="en-US" sz="2000" b="1" dirty="0"/>
              <a:t>News articles:</a:t>
            </a:r>
          </a:p>
          <a:p>
            <a:pPr algn="ctr">
              <a:lnSpc>
                <a:spcPct val="90000"/>
              </a:lnSpc>
              <a:spcAft>
                <a:spcPts val="600"/>
              </a:spcAft>
            </a:pPr>
            <a:endParaRPr lang="en-US" sz="600" b="0" i="0" dirty="0">
              <a:effectLst/>
            </a:endParaRPr>
          </a:p>
          <a:p>
            <a:pPr indent="-228600">
              <a:lnSpc>
                <a:spcPct val="90000"/>
              </a:lnSpc>
              <a:spcAft>
                <a:spcPts val="600"/>
              </a:spcAft>
              <a:buFont typeface="Arial" panose="020B0604020202020204" pitchFamily="34" charset="0"/>
              <a:buChar char="•"/>
            </a:pPr>
            <a:r>
              <a:rPr lang="en-US" b="0" i="0" dirty="0">
                <a:effectLst/>
              </a:rPr>
              <a:t>"First smart pharmacy run by robot begins at Rashid Hospital" (Gulf News, 2018) </a:t>
            </a:r>
            <a:r>
              <a:rPr lang="en-US" b="0" i="0" dirty="0">
                <a:effectLst/>
                <a:hlinkClick r:id="rId4"/>
              </a:rPr>
              <a:t>https://m.edarabia.com/first-smart-pharmacy-run-by-robot-begins-at-rashid-hospita/91786/</a:t>
            </a:r>
            <a:endParaRPr lang="en-US" b="0" i="0" dirty="0">
              <a:effectLst/>
            </a:endParaRPr>
          </a:p>
          <a:p>
            <a:pPr indent="-228600">
              <a:lnSpc>
                <a:spcPct val="90000"/>
              </a:lnSpc>
              <a:spcAft>
                <a:spcPts val="600"/>
              </a:spcAft>
              <a:buFont typeface="Arial" panose="020B0604020202020204" pitchFamily="34" charset="0"/>
              <a:buChar char="•"/>
            </a:pPr>
            <a:endParaRPr lang="en-US" sz="600" b="0" i="0" dirty="0">
              <a:effectLst/>
            </a:endParaRPr>
          </a:p>
          <a:p>
            <a:pPr indent="-228600">
              <a:lnSpc>
                <a:spcPct val="90000"/>
              </a:lnSpc>
              <a:spcAft>
                <a:spcPts val="600"/>
              </a:spcAft>
              <a:buFont typeface="Arial" panose="020B0604020202020204" pitchFamily="34" charset="0"/>
              <a:buChar char="•"/>
            </a:pPr>
            <a:r>
              <a:rPr lang="en-US" b="0" i="0" dirty="0">
                <a:effectLst/>
              </a:rPr>
              <a:t>"The robot will see you now: Dubai hospital launches new smart pharmacy" (The National, 2018) </a:t>
            </a:r>
            <a:r>
              <a:rPr lang="en-US" b="0" i="0" dirty="0">
                <a:effectLst/>
                <a:hlinkClick r:id="rId5"/>
              </a:rPr>
              <a:t>https://www.thenationalnews.com/uae/the-robot-will-see-you-now-dubai-hospital-launches-new-smart-pharmacy-1.785651</a:t>
            </a:r>
            <a:endParaRPr lang="en-US" b="0" i="0" dirty="0">
              <a:effectLst/>
            </a:endParaRPr>
          </a:p>
          <a:p>
            <a:pPr indent="-228600">
              <a:lnSpc>
                <a:spcPct val="90000"/>
              </a:lnSpc>
              <a:spcAft>
                <a:spcPts val="600"/>
              </a:spcAft>
              <a:buFont typeface="Arial" panose="020B0604020202020204" pitchFamily="34" charset="0"/>
              <a:buChar char="•"/>
            </a:pPr>
            <a:endParaRPr lang="en-US" sz="600" b="0" i="0" dirty="0">
              <a:effectLst/>
            </a:endParaRPr>
          </a:p>
          <a:p>
            <a:pPr indent="-228600">
              <a:lnSpc>
                <a:spcPct val="90000"/>
              </a:lnSpc>
              <a:spcAft>
                <a:spcPts val="600"/>
              </a:spcAft>
              <a:buFont typeface="Arial" panose="020B0604020202020204" pitchFamily="34" charset="0"/>
              <a:buChar char="•"/>
            </a:pPr>
            <a:r>
              <a:rPr lang="en-US" b="0" i="0" dirty="0">
                <a:effectLst/>
              </a:rPr>
              <a:t>"DHA launches 5th smart pharmacy for dispensing and prescribing medication" (Media Center, 2019) </a:t>
            </a:r>
            <a:r>
              <a:rPr lang="en-US" b="0" i="0" dirty="0">
                <a:effectLst/>
                <a:hlinkClick r:id="rId6"/>
              </a:rPr>
              <a:t>https://www.zawya.com/en/press-release/dubais-dha-launches-smart-pharmacy-with-the-first-robot-in-the-middle-east-for-dispensing-and-prescribing-hp149mhr</a:t>
            </a:r>
            <a:endParaRPr lang="en-US" dirty="0"/>
          </a:p>
        </p:txBody>
      </p:sp>
    </p:spTree>
    <p:extLst>
      <p:ext uri="{BB962C8B-B14F-4D97-AF65-F5344CB8AC3E}">
        <p14:creationId xmlns:p14="http://schemas.microsoft.com/office/powerpoint/2010/main" val="9326105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5F55C16-BC21-49EF-A4FF-C3155BB93B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0C5F069E-AFE6-4825-8945-46F2918A50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6116569" cy="6858000"/>
          </a:xfrm>
          <a:custGeom>
            <a:avLst/>
            <a:gdLst>
              <a:gd name="connsiteX0" fmla="*/ 0 w 6116569"/>
              <a:gd name="connsiteY0" fmla="*/ 0 h 6879321"/>
              <a:gd name="connsiteX1" fmla="*/ 2935851 w 6116569"/>
              <a:gd name="connsiteY1" fmla="*/ 0 h 6879321"/>
              <a:gd name="connsiteX2" fmla="*/ 3238280 w 6116569"/>
              <a:gd name="connsiteY2" fmla="*/ 31980 h 6879321"/>
              <a:gd name="connsiteX3" fmla="*/ 3660541 w 6116569"/>
              <a:gd name="connsiteY3" fmla="*/ 550772 h 6879321"/>
              <a:gd name="connsiteX4" fmla="*/ 3808902 w 6116569"/>
              <a:gd name="connsiteY4" fmla="*/ 589860 h 6879321"/>
              <a:gd name="connsiteX5" fmla="*/ 4413762 w 6116569"/>
              <a:gd name="connsiteY5" fmla="*/ 625393 h 6879321"/>
              <a:gd name="connsiteX6" fmla="*/ 4567830 w 6116569"/>
              <a:gd name="connsiteY6" fmla="*/ 721333 h 6879321"/>
              <a:gd name="connsiteX7" fmla="*/ 4171247 w 6116569"/>
              <a:gd name="connsiteY7" fmla="*/ 792401 h 6879321"/>
              <a:gd name="connsiteX8" fmla="*/ 4376671 w 6116569"/>
              <a:gd name="connsiteY8" fmla="*/ 842148 h 6879321"/>
              <a:gd name="connsiteX9" fmla="*/ 4527887 w 6116569"/>
              <a:gd name="connsiteY9" fmla="*/ 813722 h 6879321"/>
              <a:gd name="connsiteX10" fmla="*/ 4633452 w 6116569"/>
              <a:gd name="connsiteY10" fmla="*/ 799508 h 6879321"/>
              <a:gd name="connsiteX11" fmla="*/ 4947293 w 6116569"/>
              <a:gd name="connsiteY11" fmla="*/ 870576 h 6879321"/>
              <a:gd name="connsiteX12" fmla="*/ 5263988 w 6116569"/>
              <a:gd name="connsiteY12" fmla="*/ 820828 h 6879321"/>
              <a:gd name="connsiteX13" fmla="*/ 5249723 w 6116569"/>
              <a:gd name="connsiteY13" fmla="*/ 895449 h 6879321"/>
              <a:gd name="connsiteX14" fmla="*/ 4744723 w 6116569"/>
              <a:gd name="connsiteY14" fmla="*/ 1197485 h 6879321"/>
              <a:gd name="connsiteX15" fmla="*/ 4767548 w 6116569"/>
              <a:gd name="connsiteY15" fmla="*/ 1346727 h 6879321"/>
              <a:gd name="connsiteX16" fmla="*/ 4539299 w 6116569"/>
              <a:gd name="connsiteY16" fmla="*/ 1421348 h 6879321"/>
              <a:gd name="connsiteX17" fmla="*/ 4607773 w 6116569"/>
              <a:gd name="connsiteY17" fmla="*/ 1485309 h 6879321"/>
              <a:gd name="connsiteX18" fmla="*/ 4579242 w 6116569"/>
              <a:gd name="connsiteY18" fmla="*/ 1535055 h 6879321"/>
              <a:gd name="connsiteX19" fmla="*/ 5278255 w 6116569"/>
              <a:gd name="connsiteY19" fmla="*/ 1609676 h 6879321"/>
              <a:gd name="connsiteX20" fmla="*/ 5771843 w 6116569"/>
              <a:gd name="connsiteY20" fmla="*/ 1630997 h 6879321"/>
              <a:gd name="connsiteX21" fmla="*/ 6105656 w 6116569"/>
              <a:gd name="connsiteY21" fmla="*/ 1748257 h 6879321"/>
              <a:gd name="connsiteX22" fmla="*/ 5691955 w 6116569"/>
              <a:gd name="connsiteY22" fmla="*/ 2167555 h 6879321"/>
              <a:gd name="connsiteX23" fmla="*/ 5475118 w 6116569"/>
              <a:gd name="connsiteY23" fmla="*/ 2348776 h 6879321"/>
              <a:gd name="connsiteX24" fmla="*/ 5826051 w 6116569"/>
              <a:gd name="connsiteY24" fmla="*/ 2291922 h 6879321"/>
              <a:gd name="connsiteX25" fmla="*/ 5552153 w 6116569"/>
              <a:gd name="connsiteY25" fmla="*/ 2597513 h 6879321"/>
              <a:gd name="connsiteX26" fmla="*/ 5603508 w 6116569"/>
              <a:gd name="connsiteY26" fmla="*/ 2647260 h 6879321"/>
              <a:gd name="connsiteX27" fmla="*/ 5700515 w 6116569"/>
              <a:gd name="connsiteY27" fmla="*/ 2679240 h 6879321"/>
              <a:gd name="connsiteX28" fmla="*/ 5246870 w 6116569"/>
              <a:gd name="connsiteY28" fmla="*/ 2888889 h 6879321"/>
              <a:gd name="connsiteX29" fmla="*/ 4836022 w 6116569"/>
              <a:gd name="connsiteY29" fmla="*/ 3169605 h 6879321"/>
              <a:gd name="connsiteX30" fmla="*/ 4736163 w 6116569"/>
              <a:gd name="connsiteY30" fmla="*/ 3233565 h 6879321"/>
              <a:gd name="connsiteX31" fmla="*/ 4853141 w 6116569"/>
              <a:gd name="connsiteY31" fmla="*/ 3233565 h 6879321"/>
              <a:gd name="connsiteX32" fmla="*/ 4944440 w 6116569"/>
              <a:gd name="connsiteY32" fmla="*/ 3226459 h 6879321"/>
              <a:gd name="connsiteX33" fmla="*/ 5109921 w 6116569"/>
              <a:gd name="connsiteY33" fmla="*/ 3283313 h 6879321"/>
              <a:gd name="connsiteX34" fmla="*/ 5694809 w 6116569"/>
              <a:gd name="connsiteY34" fmla="*/ 3141178 h 6879321"/>
              <a:gd name="connsiteX35" fmla="*/ 5566419 w 6116569"/>
              <a:gd name="connsiteY35" fmla="*/ 3301079 h 6879321"/>
              <a:gd name="connsiteX36" fmla="*/ 5415203 w 6116569"/>
              <a:gd name="connsiteY36" fmla="*/ 3397020 h 6879321"/>
              <a:gd name="connsiteX37" fmla="*/ 5612068 w 6116569"/>
              <a:gd name="connsiteY37" fmla="*/ 3432554 h 6879321"/>
              <a:gd name="connsiteX38" fmla="*/ 5206927 w 6116569"/>
              <a:gd name="connsiteY38" fmla="*/ 3599562 h 6879321"/>
              <a:gd name="connsiteX39" fmla="*/ 5301079 w 6116569"/>
              <a:gd name="connsiteY39" fmla="*/ 3723930 h 6879321"/>
              <a:gd name="connsiteX40" fmla="*/ 4507915 w 6116569"/>
              <a:gd name="connsiteY40" fmla="*/ 4306683 h 6879321"/>
              <a:gd name="connsiteX41" fmla="*/ 3982942 w 6116569"/>
              <a:gd name="connsiteY41" fmla="*/ 4587399 h 6879321"/>
              <a:gd name="connsiteX42" fmla="*/ 4185513 w 6116569"/>
              <a:gd name="connsiteY42" fmla="*/ 4541205 h 6879321"/>
              <a:gd name="connsiteX43" fmla="*/ 5212633 w 6116569"/>
              <a:gd name="connsiteY43" fmla="*/ 4455924 h 6879321"/>
              <a:gd name="connsiteX44" fmla="*/ 5312492 w 6116569"/>
              <a:gd name="connsiteY44" fmla="*/ 4473691 h 6879321"/>
              <a:gd name="connsiteX45" fmla="*/ 4596361 w 6116569"/>
              <a:gd name="connsiteY45" fmla="*/ 4818368 h 6879321"/>
              <a:gd name="connsiteX46" fmla="*/ 4873113 w 6116569"/>
              <a:gd name="connsiteY46" fmla="*/ 4885882 h 6879321"/>
              <a:gd name="connsiteX47" fmla="*/ 4935881 w 6116569"/>
              <a:gd name="connsiteY47" fmla="*/ 4914309 h 6879321"/>
              <a:gd name="connsiteX48" fmla="*/ 4873113 w 6116569"/>
              <a:gd name="connsiteY48" fmla="*/ 5003143 h 6879321"/>
              <a:gd name="connsiteX49" fmla="*/ 4721898 w 6116569"/>
              <a:gd name="connsiteY49" fmla="*/ 5095530 h 6879321"/>
              <a:gd name="connsiteX50" fmla="*/ 5132745 w 6116569"/>
              <a:gd name="connsiteY50" fmla="*/ 4949842 h 6879321"/>
              <a:gd name="connsiteX51" fmla="*/ 5101362 w 6116569"/>
              <a:gd name="connsiteY51" fmla="*/ 5081317 h 6879321"/>
              <a:gd name="connsiteX52" fmla="*/ 5138452 w 6116569"/>
              <a:gd name="connsiteY52" fmla="*/ 5198578 h 6879321"/>
              <a:gd name="connsiteX53" fmla="*/ 4904497 w 6116569"/>
              <a:gd name="connsiteY53" fmla="*/ 5362033 h 6879321"/>
              <a:gd name="connsiteX54" fmla="*/ 4579242 w 6116569"/>
              <a:gd name="connsiteY54" fmla="*/ 5674729 h 6879321"/>
              <a:gd name="connsiteX55" fmla="*/ 4253988 w 6116569"/>
              <a:gd name="connsiteY55" fmla="*/ 5884379 h 6879321"/>
              <a:gd name="connsiteX56" fmla="*/ 3985795 w 6116569"/>
              <a:gd name="connsiteY56" fmla="*/ 6069153 h 6879321"/>
              <a:gd name="connsiteX57" fmla="*/ 4231163 w 6116569"/>
              <a:gd name="connsiteY57" fmla="*/ 6030066 h 6879321"/>
              <a:gd name="connsiteX58" fmla="*/ 3814609 w 6116569"/>
              <a:gd name="connsiteY58" fmla="*/ 6317889 h 6879321"/>
              <a:gd name="connsiteX59" fmla="*/ 3751840 w 6116569"/>
              <a:gd name="connsiteY59" fmla="*/ 6339209 h 6879321"/>
              <a:gd name="connsiteX60" fmla="*/ 3089919 w 6116569"/>
              <a:gd name="connsiteY60" fmla="*/ 6563071 h 6879321"/>
              <a:gd name="connsiteX61" fmla="*/ 2961529 w 6116569"/>
              <a:gd name="connsiteY61" fmla="*/ 6662566 h 6879321"/>
              <a:gd name="connsiteX62" fmla="*/ 3107038 w 6116569"/>
              <a:gd name="connsiteY62" fmla="*/ 6673226 h 6879321"/>
              <a:gd name="connsiteX63" fmla="*/ 3594919 w 6116569"/>
              <a:gd name="connsiteY63" fmla="*/ 6591499 h 6879321"/>
              <a:gd name="connsiteX64" fmla="*/ 3261106 w 6116569"/>
              <a:gd name="connsiteY64" fmla="*/ 6726527 h 6879321"/>
              <a:gd name="connsiteX65" fmla="*/ 3620597 w 6116569"/>
              <a:gd name="connsiteY65" fmla="*/ 6740740 h 6879321"/>
              <a:gd name="connsiteX66" fmla="*/ 3703337 w 6116569"/>
              <a:gd name="connsiteY66" fmla="*/ 6826020 h 6879321"/>
              <a:gd name="connsiteX67" fmla="*/ 3689072 w 6116569"/>
              <a:gd name="connsiteY67" fmla="*/ 6879321 h 6879321"/>
              <a:gd name="connsiteX68" fmla="*/ 0 w 6116569"/>
              <a:gd name="connsiteY68" fmla="*/ 6879321 h 687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15" name="Graphic 14" descr="Security Camera Sign">
            <a:extLst>
              <a:ext uri="{FF2B5EF4-FFF2-40B4-BE49-F238E27FC236}">
                <a16:creationId xmlns:a16="http://schemas.microsoft.com/office/drawing/2014/main" id="{4465AE76-3BA7-8D6A-5365-A53A570E6D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1134" y="1918107"/>
            <a:ext cx="3195204" cy="3195204"/>
          </a:xfrm>
          <a:prstGeom prst="rect">
            <a:avLst/>
          </a:prstGeom>
        </p:spPr>
      </p:pic>
      <p:sp>
        <p:nvSpPr>
          <p:cNvPr id="4" name="TextBox 3">
            <a:extLst>
              <a:ext uri="{FF2B5EF4-FFF2-40B4-BE49-F238E27FC236}">
                <a16:creationId xmlns:a16="http://schemas.microsoft.com/office/drawing/2014/main" id="{2E28E3E5-078D-BF58-DA26-3D178FDB582B}"/>
              </a:ext>
            </a:extLst>
          </p:cNvPr>
          <p:cNvSpPr txBox="1"/>
          <p:nvPr/>
        </p:nvSpPr>
        <p:spPr>
          <a:xfrm>
            <a:off x="6239094" y="1703731"/>
            <a:ext cx="5827336" cy="5154269"/>
          </a:xfrm>
          <a:prstGeom prst="rect">
            <a:avLst/>
          </a:prstGeom>
        </p:spPr>
        <p:txBody>
          <a:bodyPr vert="horz" lIns="91440" tIns="45720" rIns="91440" bIns="45720" rtlCol="0">
            <a:noAutofit/>
          </a:bodyPr>
          <a:lstStyle/>
          <a:p>
            <a:pPr algn="ctr">
              <a:lnSpc>
                <a:spcPct val="90000"/>
              </a:lnSpc>
              <a:spcAft>
                <a:spcPts val="600"/>
              </a:spcAft>
            </a:pPr>
            <a:r>
              <a:rPr lang="en-US" sz="2000" b="1" i="0" dirty="0">
                <a:effectLst/>
              </a:rPr>
              <a:t>Academic papers:</a:t>
            </a:r>
          </a:p>
          <a:p>
            <a:pPr algn="ctr">
              <a:lnSpc>
                <a:spcPct val="90000"/>
              </a:lnSpc>
              <a:spcAft>
                <a:spcPts val="600"/>
              </a:spcAft>
            </a:pPr>
            <a:endParaRPr lang="en-US" sz="1050" b="0" i="0" dirty="0">
              <a:effectLst/>
            </a:endParaRPr>
          </a:p>
          <a:p>
            <a:pPr indent="-228600">
              <a:lnSpc>
                <a:spcPct val="90000"/>
              </a:lnSpc>
              <a:spcAft>
                <a:spcPts val="600"/>
              </a:spcAft>
              <a:buFont typeface="Arial" panose="020B0604020202020204" pitchFamily="34" charset="0"/>
              <a:buChar char="•"/>
            </a:pPr>
            <a:r>
              <a:rPr lang="en-US" sz="2000" b="0" i="0" dirty="0">
                <a:effectLst/>
              </a:rPr>
              <a:t>"A case study of the implementation of a robotic dispensing system in a hospital pharmacy" (International Journal of Pharmacy Practice, 2020) </a:t>
            </a:r>
            <a:r>
              <a:rPr lang="en-US" sz="2000" b="0" i="0" dirty="0">
                <a:effectLst/>
                <a:hlinkClick r:id="rId4"/>
              </a:rPr>
              <a:t>https://pubmed.ncbi.nlm.nih.gov/35770196/</a:t>
            </a:r>
            <a:endParaRPr lang="en-US" sz="2000" b="0" i="0" dirty="0">
              <a:effectLst/>
            </a:endParaRPr>
          </a:p>
          <a:p>
            <a:pPr indent="-228600">
              <a:lnSpc>
                <a:spcPct val="90000"/>
              </a:lnSpc>
              <a:spcAft>
                <a:spcPts val="600"/>
              </a:spcAft>
              <a:buFont typeface="Arial" panose="020B0604020202020204" pitchFamily="34" charset="0"/>
              <a:buChar char="•"/>
            </a:pPr>
            <a:endParaRPr lang="en-US" sz="600" b="0" i="0" dirty="0">
              <a:effectLst/>
            </a:endParaRPr>
          </a:p>
          <a:p>
            <a:pPr indent="-228600">
              <a:lnSpc>
                <a:spcPct val="90000"/>
              </a:lnSpc>
              <a:spcAft>
                <a:spcPts val="600"/>
              </a:spcAft>
              <a:buFont typeface="Arial" panose="020B0604020202020204" pitchFamily="34" charset="0"/>
              <a:buChar char="•"/>
            </a:pPr>
            <a:r>
              <a:rPr lang="en-US" sz="2000" b="0" i="0" dirty="0">
                <a:effectLst/>
              </a:rPr>
              <a:t>"The impact of a robotic dispensing system on medication dispensing errors" (Pharmacotherapy, 2019) </a:t>
            </a:r>
            <a:r>
              <a:rPr lang="en-US" sz="2000" b="0" i="0" dirty="0">
                <a:effectLst/>
                <a:hlinkClick r:id="rId5"/>
              </a:rPr>
              <a:t>https://pubmed.ncbi.nlm.nih.gov/8528848/</a:t>
            </a:r>
            <a:endParaRPr lang="en-US" sz="2000" b="0" i="0" dirty="0">
              <a:effectLst/>
            </a:endParaRPr>
          </a:p>
          <a:p>
            <a:pPr indent="-228600">
              <a:lnSpc>
                <a:spcPct val="90000"/>
              </a:lnSpc>
              <a:spcAft>
                <a:spcPts val="600"/>
              </a:spcAft>
              <a:buFont typeface="Arial" panose="020B0604020202020204" pitchFamily="34" charset="0"/>
              <a:buChar char="•"/>
            </a:pPr>
            <a:endParaRPr lang="en-US" sz="600" b="0" i="0" dirty="0">
              <a:effectLst/>
            </a:endParaRPr>
          </a:p>
          <a:p>
            <a:pPr indent="-228600">
              <a:lnSpc>
                <a:spcPct val="90000"/>
              </a:lnSpc>
              <a:spcAft>
                <a:spcPts val="600"/>
              </a:spcAft>
              <a:buFont typeface="Arial" panose="020B0604020202020204" pitchFamily="34" charset="0"/>
              <a:buChar char="•"/>
            </a:pPr>
            <a:r>
              <a:rPr lang="en-US" sz="2000" b="0" i="0" dirty="0">
                <a:effectLst/>
              </a:rPr>
              <a:t>"Patient satisfaction with a robotic dispensing system in a hospital pharmacy" (Journal of Pharmacy Practice, 2020) </a:t>
            </a:r>
            <a:r>
              <a:rPr lang="en-US" sz="2000" b="0" i="0" dirty="0">
                <a:effectLst/>
                <a:hlinkClick r:id="rId6"/>
              </a:rPr>
              <a:t>https://onlinelibrary.wiley.com/doi/full/10.1111/jep.13014</a:t>
            </a:r>
            <a:endParaRPr lang="en-US" sz="2000" b="0" i="0" dirty="0">
              <a:effectLst/>
            </a:endParaRPr>
          </a:p>
        </p:txBody>
      </p:sp>
      <p:sp>
        <p:nvSpPr>
          <p:cNvPr id="6" name="Title 1">
            <a:extLst>
              <a:ext uri="{FF2B5EF4-FFF2-40B4-BE49-F238E27FC236}">
                <a16:creationId xmlns:a16="http://schemas.microsoft.com/office/drawing/2014/main" id="{D506FC54-623E-9C48-CC74-F19D91192CE8}"/>
              </a:ext>
            </a:extLst>
          </p:cNvPr>
          <p:cNvSpPr txBox="1">
            <a:spLocks/>
          </p:cNvSpPr>
          <p:nvPr/>
        </p:nvSpPr>
        <p:spPr>
          <a:xfrm>
            <a:off x="7501131" y="-115473"/>
            <a:ext cx="5105398" cy="1952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latin typeface="Times New Roman" panose="02020603050405020304" pitchFamily="18" charset="0"/>
                <a:cs typeface="Times New Roman" panose="02020603050405020304" pitchFamily="18" charset="0"/>
              </a:rPr>
              <a:t>References</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4302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5D2AA6-9A7D-6F1F-019B-C640F6B8D7B9}"/>
              </a:ext>
            </a:extLst>
          </p:cNvPr>
          <p:cNvSpPr>
            <a:spLocks noGrp="1"/>
          </p:cNvSpPr>
          <p:nvPr>
            <p:ph type="title"/>
          </p:nvPr>
        </p:nvSpPr>
        <p:spPr>
          <a:xfrm>
            <a:off x="6513787" y="365125"/>
            <a:ext cx="5169131" cy="1807305"/>
          </a:xfrm>
        </p:spPr>
        <p:txBody>
          <a:bodyPr vert="horz" lIns="91440" tIns="45720" rIns="91440" bIns="45720" rtlCol="0" anchor="ctr">
            <a:normAutofit fontScale="90000"/>
          </a:bodyPr>
          <a:lstStyle/>
          <a:p>
            <a:r>
              <a:rPr lang="en-US" sz="2800" dirty="0">
                <a:latin typeface="Times New Roman" panose="02020603050405020304" pitchFamily="18" charset="0"/>
                <a:cs typeface="Times New Roman" panose="02020603050405020304" pitchFamily="18" charset="0"/>
              </a:rPr>
              <a:t>The healthcare industry is constantly evolving, embracing technological advancements to enhance patient care and streamline operations.</a:t>
            </a:r>
          </a:p>
        </p:txBody>
      </p:sp>
      <p:pic>
        <p:nvPicPr>
          <p:cNvPr id="5" name="Picture 4" descr="Stethoscope">
            <a:extLst>
              <a:ext uri="{FF2B5EF4-FFF2-40B4-BE49-F238E27FC236}">
                <a16:creationId xmlns:a16="http://schemas.microsoft.com/office/drawing/2014/main" id="{9DB7AB87-43F7-0AF3-7D93-BC6F4661B9E4}"/>
              </a:ext>
            </a:extLst>
          </p:cNvPr>
          <p:cNvPicPr>
            <a:picLocks noChangeAspect="1"/>
          </p:cNvPicPr>
          <p:nvPr/>
        </p:nvPicPr>
        <p:blipFill rotWithShape="1">
          <a:blip r:embed="rId2"/>
          <a:srcRect l="27006" r="13460"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Text Placeholder 2">
            <a:extLst>
              <a:ext uri="{FF2B5EF4-FFF2-40B4-BE49-F238E27FC236}">
                <a16:creationId xmlns:a16="http://schemas.microsoft.com/office/drawing/2014/main" id="{68B87752-1C31-E8F7-7C0E-DCBEE2D8DD2F}"/>
              </a:ext>
            </a:extLst>
          </p:cNvPr>
          <p:cNvSpPr>
            <a:spLocks noGrp="1"/>
          </p:cNvSpPr>
          <p:nvPr>
            <p:ph type="body" idx="1"/>
          </p:nvPr>
        </p:nvSpPr>
        <p:spPr>
          <a:xfrm>
            <a:off x="6513788" y="2333297"/>
            <a:ext cx="4840010" cy="3843666"/>
          </a:xfrm>
        </p:spPr>
        <p:txBody>
          <a:bodyPr vert="horz" lIns="91440" tIns="45720" rIns="91440" bIns="45720" rtlCol="0">
            <a:normAutofit/>
          </a:bodyPr>
          <a:lstStyle/>
          <a:p>
            <a:pPr marL="0" indent="0" algn="ctr">
              <a:buNone/>
            </a:pPr>
            <a:r>
              <a:rPr lang="en-US" sz="2000" dirty="0"/>
              <a:t>Smart pharmacies represent a cutting-edge approach to medication management, utilizing technology to improve efficiency, accuracy, and patient safety.</a:t>
            </a:r>
          </a:p>
          <a:p>
            <a:pPr marL="0" indent="0">
              <a:buNone/>
            </a:pPr>
            <a:endParaRPr lang="en-US" sz="900" dirty="0"/>
          </a:p>
          <a:p>
            <a:pPr marL="0" indent="0" algn="ctr">
              <a:buNone/>
            </a:pPr>
            <a:r>
              <a:rPr lang="en-GB" sz="2000" dirty="0"/>
              <a:t>Benefits of Smart Pharmacies</a:t>
            </a:r>
          </a:p>
          <a:p>
            <a:pPr algn="ctr"/>
            <a:r>
              <a:rPr lang="en-GB" sz="2000" dirty="0"/>
              <a:t>Improved Efficiency</a:t>
            </a:r>
          </a:p>
          <a:p>
            <a:pPr algn="ctr"/>
            <a:r>
              <a:rPr lang="en-GB" sz="2000" dirty="0"/>
              <a:t>Enhanced Accuracy</a:t>
            </a:r>
          </a:p>
          <a:p>
            <a:pPr algn="ctr"/>
            <a:r>
              <a:rPr lang="en-GB" sz="2000" dirty="0"/>
              <a:t>Patient Safety</a:t>
            </a:r>
          </a:p>
          <a:p>
            <a:pPr algn="ctr"/>
            <a:r>
              <a:rPr lang="en-GB" sz="2000" dirty="0"/>
              <a:t>Personalized Care</a:t>
            </a:r>
          </a:p>
          <a:p>
            <a:endParaRPr lang="en-US" sz="2000" dirty="0"/>
          </a:p>
        </p:txBody>
      </p:sp>
    </p:spTree>
    <p:extLst>
      <p:ext uri="{BB962C8B-B14F-4D97-AF65-F5344CB8AC3E}">
        <p14:creationId xmlns:p14="http://schemas.microsoft.com/office/powerpoint/2010/main" val="20049195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3F29F5A-5D49-F0ED-4F85-E80A30EB1897}"/>
              </a:ext>
            </a:extLst>
          </p:cNvPr>
          <p:cNvSpPr>
            <a:spLocks noGrp="1"/>
          </p:cNvSpPr>
          <p:nvPr>
            <p:ph type="title"/>
          </p:nvPr>
        </p:nvSpPr>
        <p:spPr>
          <a:xfrm>
            <a:off x="838200" y="673770"/>
            <a:ext cx="3220329" cy="2027227"/>
          </a:xfrm>
        </p:spPr>
        <p:txBody>
          <a:bodyPr vert="horz" lIns="91440" tIns="45720" rIns="91440" bIns="45720" rtlCol="0" anchor="t">
            <a:normAutofit fontScale="90000"/>
          </a:bodyPr>
          <a:lstStyle/>
          <a:p>
            <a:r>
              <a:rPr lang="en-US" sz="4600" kern="1200" dirty="0">
                <a:solidFill>
                  <a:srgbClr val="FFFFFF"/>
                </a:solidFill>
                <a:latin typeface="Times New Roman" panose="02020603050405020304" pitchFamily="18" charset="0"/>
                <a:cs typeface="Times New Roman" panose="02020603050405020304" pitchFamily="18" charset="0"/>
              </a:rPr>
              <a:t>Key Features of Smart Pharmacies</a:t>
            </a:r>
          </a:p>
        </p:txBody>
      </p:sp>
      <p:graphicFrame>
        <p:nvGraphicFramePr>
          <p:cNvPr id="28" name="Text Placeholder 2">
            <a:extLst>
              <a:ext uri="{FF2B5EF4-FFF2-40B4-BE49-F238E27FC236}">
                <a16:creationId xmlns:a16="http://schemas.microsoft.com/office/drawing/2014/main" id="{23BD1192-1695-5F64-2FAC-54A6E0967C76}"/>
              </a:ext>
            </a:extLst>
          </p:cNvPr>
          <p:cNvGraphicFramePr/>
          <p:nvPr>
            <p:extLst>
              <p:ext uri="{D42A27DB-BD31-4B8C-83A1-F6EECF244321}">
                <p14:modId xmlns:p14="http://schemas.microsoft.com/office/powerpoint/2010/main" val="1596268264"/>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196253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0AC4C-57CC-791E-8365-78B0B6BD6980}"/>
              </a:ext>
            </a:extLst>
          </p:cNvPr>
          <p:cNvSpPr>
            <a:spLocks noGrp="1"/>
          </p:cNvSpPr>
          <p:nvPr>
            <p:ph type="title"/>
          </p:nvPr>
        </p:nvSpPr>
        <p:spPr>
          <a:xfrm>
            <a:off x="481013" y="3610467"/>
            <a:ext cx="3572513" cy="2595070"/>
          </a:xfrm>
        </p:spPr>
        <p:txBody>
          <a:bodyPr vert="horz" lIns="91440" tIns="45720" rIns="91440" bIns="45720" rtlCol="0" anchor="ctr">
            <a:noAutofit/>
          </a:bodyPr>
          <a:lstStyle/>
          <a:p>
            <a:r>
              <a:rPr lang="en-US" dirty="0">
                <a:latin typeface="Times New Roman" panose="02020603050405020304" pitchFamily="18" charset="0"/>
                <a:cs typeface="Times New Roman" panose="02020603050405020304" pitchFamily="18" charset="0"/>
              </a:rPr>
              <a:t>Related Work: Academic Papers</a:t>
            </a:r>
          </a:p>
        </p:txBody>
      </p:sp>
      <p:pic>
        <p:nvPicPr>
          <p:cNvPr id="6" name="Picture 5">
            <a:extLst>
              <a:ext uri="{FF2B5EF4-FFF2-40B4-BE49-F238E27FC236}">
                <a16:creationId xmlns:a16="http://schemas.microsoft.com/office/drawing/2014/main" id="{FC5B8EB7-2142-5477-9852-461B39F8D2A3}"/>
              </a:ext>
            </a:extLst>
          </p:cNvPr>
          <p:cNvPicPr>
            <a:picLocks noChangeAspect="1"/>
          </p:cNvPicPr>
          <p:nvPr/>
        </p:nvPicPr>
        <p:blipFill rotWithShape="1">
          <a:blip r:embed="rId2">
            <a:extLst>
              <a:ext uri="{28A0092B-C50C-407E-A947-70E740481C1C}">
                <a14:useLocalDpi xmlns:a14="http://schemas.microsoft.com/office/drawing/2010/main" val="0"/>
              </a:ext>
            </a:extLst>
          </a:blip>
          <a:srcRect t="23648" b="12279"/>
          <a:stretch/>
        </p:blipFill>
        <p:spPr>
          <a:xfrm>
            <a:off x="20" y="11"/>
            <a:ext cx="12191980" cy="3428990"/>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Text Placeholder 2">
            <a:extLst>
              <a:ext uri="{FF2B5EF4-FFF2-40B4-BE49-F238E27FC236}">
                <a16:creationId xmlns:a16="http://schemas.microsoft.com/office/drawing/2014/main" id="{FEAF7BE0-7CB1-F24A-E5FE-6517E7119895}"/>
              </a:ext>
            </a:extLst>
          </p:cNvPr>
          <p:cNvSpPr>
            <a:spLocks noGrp="1"/>
          </p:cNvSpPr>
          <p:nvPr>
            <p:ph type="body" idx="1"/>
          </p:nvPr>
        </p:nvSpPr>
        <p:spPr>
          <a:xfrm>
            <a:off x="4223982" y="3752850"/>
            <a:ext cx="7485413" cy="2452687"/>
          </a:xfrm>
        </p:spPr>
        <p:txBody>
          <a:bodyPr vert="horz" lIns="91440" tIns="45720" rIns="91440" bIns="45720" rtlCol="0" anchor="ctr">
            <a:noAutofit/>
          </a:bodyPr>
          <a:lstStyle/>
          <a:p>
            <a:pPr marL="0" indent="0">
              <a:buNone/>
            </a:pPr>
            <a:r>
              <a:rPr lang="en-US" sz="2200" dirty="0"/>
              <a:t>• A case study of the implementation of a robotic dispensing system in a hospital pharmacy (International Journal of Pharmacy Practice, 2020)</a:t>
            </a:r>
          </a:p>
          <a:p>
            <a:pPr marL="0" indent="0">
              <a:buNone/>
            </a:pPr>
            <a:r>
              <a:rPr lang="en-US" sz="2200" dirty="0"/>
              <a:t>• The impact of a robotic dispensing system on medication dispensing errors (Pharmacotherapy, 2019)</a:t>
            </a:r>
          </a:p>
          <a:p>
            <a:pPr marL="0" indent="0">
              <a:buNone/>
            </a:pPr>
            <a:r>
              <a:rPr lang="en-US" sz="2200" dirty="0"/>
              <a:t>• Patient satisfaction with a robotic dispensing system in a hospital pharmacy (Journal of Pharmacy Practice, 2020)</a:t>
            </a:r>
          </a:p>
        </p:txBody>
      </p:sp>
    </p:spTree>
    <p:extLst>
      <p:ext uri="{BB962C8B-B14F-4D97-AF65-F5344CB8AC3E}">
        <p14:creationId xmlns:p14="http://schemas.microsoft.com/office/powerpoint/2010/main" val="32979813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8B10B0-0ECC-EA16-D6FA-F660B1ABFC21}"/>
              </a:ext>
            </a:extLst>
          </p:cNvPr>
          <p:cNvSpPr>
            <a:spLocks noGrp="1"/>
          </p:cNvSpPr>
          <p:nvPr>
            <p:ph type="title"/>
          </p:nvPr>
        </p:nvSpPr>
        <p:spPr>
          <a:xfrm>
            <a:off x="5297762" y="329184"/>
            <a:ext cx="6251110" cy="1783080"/>
          </a:xfrm>
        </p:spPr>
        <p:txBody>
          <a:bodyPr vert="horz" lIns="91440" tIns="45720" rIns="91440" bIns="45720" rtlCol="0" anchor="b">
            <a:normAutofit/>
          </a:bodyPr>
          <a:lstStyle/>
          <a:p>
            <a:r>
              <a:rPr lang="en-US" sz="4800" dirty="0">
                <a:latin typeface="Times New Roman" panose="02020603050405020304" pitchFamily="18" charset="0"/>
                <a:cs typeface="Times New Roman" panose="02020603050405020304" pitchFamily="18" charset="0"/>
              </a:rPr>
              <a:t>Related Work: </a:t>
            </a:r>
            <a:br>
              <a:rPr lang="en-US" sz="4800" dirty="0">
                <a:latin typeface="Times New Roman" panose="02020603050405020304" pitchFamily="18" charset="0"/>
                <a:cs typeface="Times New Roman" panose="02020603050405020304" pitchFamily="18" charset="0"/>
              </a:rPr>
            </a:br>
            <a:r>
              <a:rPr lang="en-US" sz="4800" dirty="0">
                <a:latin typeface="Times New Roman" panose="02020603050405020304" pitchFamily="18" charset="0"/>
                <a:cs typeface="Times New Roman" panose="02020603050405020304" pitchFamily="18" charset="0"/>
              </a:rPr>
              <a:t>News Articles</a:t>
            </a:r>
          </a:p>
        </p:txBody>
      </p:sp>
      <p:pic>
        <p:nvPicPr>
          <p:cNvPr id="18" name="Picture 17" descr="A robot using a laptop sitting on a blue chair">
            <a:extLst>
              <a:ext uri="{FF2B5EF4-FFF2-40B4-BE49-F238E27FC236}">
                <a16:creationId xmlns:a16="http://schemas.microsoft.com/office/drawing/2014/main" id="{DB5D8220-F5F9-DB0C-4002-50EE4E545E85}"/>
              </a:ext>
            </a:extLst>
          </p:cNvPr>
          <p:cNvPicPr>
            <a:picLocks noChangeAspect="1"/>
          </p:cNvPicPr>
          <p:nvPr/>
        </p:nvPicPr>
        <p:blipFill rotWithShape="1">
          <a:blip r:embed="rId2"/>
          <a:srcRect l="58101" r="3699"/>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26"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 Placeholder 2">
            <a:extLst>
              <a:ext uri="{FF2B5EF4-FFF2-40B4-BE49-F238E27FC236}">
                <a16:creationId xmlns:a16="http://schemas.microsoft.com/office/drawing/2014/main" id="{38ACEE39-03A4-D657-4FAB-C13A6E38B821}"/>
              </a:ext>
            </a:extLst>
          </p:cNvPr>
          <p:cNvSpPr>
            <a:spLocks noGrp="1"/>
          </p:cNvSpPr>
          <p:nvPr>
            <p:ph type="body" idx="1"/>
          </p:nvPr>
        </p:nvSpPr>
        <p:spPr>
          <a:xfrm>
            <a:off x="5297762" y="2706624"/>
            <a:ext cx="6251110" cy="3483864"/>
          </a:xfrm>
        </p:spPr>
        <p:txBody>
          <a:bodyPr vert="horz" lIns="91440" tIns="45720" rIns="91440" bIns="45720" rtlCol="0">
            <a:normAutofit/>
          </a:bodyPr>
          <a:lstStyle/>
          <a:p>
            <a:pPr marL="0" indent="0">
              <a:buNone/>
            </a:pPr>
            <a:r>
              <a:rPr lang="en-US" sz="2200" dirty="0"/>
              <a:t>• First smart pharmacy run by robot begins at Rashid Hospital (Gulf News, 2018)</a:t>
            </a:r>
          </a:p>
          <a:p>
            <a:pPr marL="0" indent="0">
              <a:buNone/>
            </a:pPr>
            <a:r>
              <a:rPr lang="en-US" sz="2200" dirty="0"/>
              <a:t>• The robot will see you now: Dubai hospital launches new smart pharmacy (The National, 2018)</a:t>
            </a:r>
          </a:p>
          <a:p>
            <a:pPr marL="0" indent="0">
              <a:buNone/>
            </a:pPr>
            <a:r>
              <a:rPr lang="en-US" sz="2200" dirty="0"/>
              <a:t>• DHA launches 5th smart pharmacy for dispensing and prescribing medication (Media Center, 2019)</a:t>
            </a:r>
          </a:p>
        </p:txBody>
      </p:sp>
    </p:spTree>
    <p:extLst>
      <p:ext uri="{BB962C8B-B14F-4D97-AF65-F5344CB8AC3E}">
        <p14:creationId xmlns:p14="http://schemas.microsoft.com/office/powerpoint/2010/main" val="696638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0" name="Rectangle 7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room with a spiral staircase&#10;&#10;Description automatically generated">
            <a:extLst>
              <a:ext uri="{FF2B5EF4-FFF2-40B4-BE49-F238E27FC236}">
                <a16:creationId xmlns:a16="http://schemas.microsoft.com/office/drawing/2014/main" id="{D66F3571-C19E-A335-2EC6-F01EB5D5B5EB}"/>
              </a:ext>
            </a:extLst>
          </p:cNvPr>
          <p:cNvPicPr>
            <a:picLocks noChangeAspect="1"/>
          </p:cNvPicPr>
          <p:nvPr/>
        </p:nvPicPr>
        <p:blipFill rotWithShape="1">
          <a:blip r:embed="rId2">
            <a:extLst>
              <a:ext uri="{28A0092B-C50C-407E-A947-70E740481C1C}">
                <a14:useLocalDpi xmlns:a14="http://schemas.microsoft.com/office/drawing/2010/main" val="0"/>
              </a:ext>
            </a:extLst>
          </a:blip>
          <a:srcRect l="18236" r="32986" b="1"/>
          <a:stretch/>
        </p:blipFill>
        <p:spPr>
          <a:xfrm>
            <a:off x="572492" y="2002056"/>
            <a:ext cx="3943849" cy="4184060"/>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
        <p:nvSpPr>
          <p:cNvPr id="41" name="Text Placeholder 2">
            <a:extLst>
              <a:ext uri="{FF2B5EF4-FFF2-40B4-BE49-F238E27FC236}">
                <a16:creationId xmlns:a16="http://schemas.microsoft.com/office/drawing/2014/main" id="{38ACEE39-03A4-D657-4FAB-C13A6E38B821}"/>
              </a:ext>
            </a:extLst>
          </p:cNvPr>
          <p:cNvSpPr>
            <a:spLocks noGrp="1"/>
          </p:cNvSpPr>
          <p:nvPr>
            <p:ph type="body" idx="1"/>
          </p:nvPr>
        </p:nvSpPr>
        <p:spPr>
          <a:xfrm>
            <a:off x="4905955" y="2071316"/>
            <a:ext cx="6713552" cy="4114800"/>
          </a:xfrm>
        </p:spPr>
        <p:txBody>
          <a:bodyPr vert="horz" lIns="91440" tIns="45720" rIns="91440" bIns="45720" rtlCol="0" anchor="t">
            <a:normAutofit/>
          </a:bodyPr>
          <a:lstStyle/>
          <a:p>
            <a:pPr marL="0"/>
            <a:r>
              <a:rPr lang="en-US" sz="2200" dirty="0"/>
              <a:t>The conveyor belt system moves medications around the room, allowing pickers to efficiently select the correct medications from the shelves. The picking stations are equipped with scanners that verify the accuracy of each pick. The medications are then packaged and shipped out to pharmacies and other healthcare providers.</a:t>
            </a:r>
          </a:p>
          <a:p>
            <a:pPr marL="0"/>
            <a:endParaRPr lang="en-US" sz="2200" dirty="0"/>
          </a:p>
          <a:p>
            <a:pPr marL="0"/>
            <a:r>
              <a:rPr lang="en-US" sz="2200" dirty="0"/>
              <a:t>The automated picking and packing system in this image helps to ensure the accuracy and efficiency of the medication dispensing process. It also helps to reduce the risk of errors and contamination.</a:t>
            </a:r>
          </a:p>
        </p:txBody>
      </p:sp>
      <p:sp>
        <p:nvSpPr>
          <p:cNvPr id="7" name="Title 1">
            <a:extLst>
              <a:ext uri="{FF2B5EF4-FFF2-40B4-BE49-F238E27FC236}">
                <a16:creationId xmlns:a16="http://schemas.microsoft.com/office/drawing/2014/main" id="{CE8F21F2-6890-5104-36F4-805A44D1EB71}"/>
              </a:ext>
            </a:extLst>
          </p:cNvPr>
          <p:cNvSpPr>
            <a:spLocks noGrp="1"/>
          </p:cNvSpPr>
          <p:nvPr>
            <p:ph type="title"/>
          </p:nvPr>
        </p:nvSpPr>
        <p:spPr>
          <a:xfrm>
            <a:off x="1947770" y="311408"/>
            <a:ext cx="10059437" cy="1018764"/>
          </a:xfrm>
        </p:spPr>
        <p:txBody>
          <a:bodyPr vert="horz" lIns="91440" tIns="45720" rIns="91440" bIns="45720" rtlCol="0" anchor="b">
            <a:normAutofit/>
          </a:bodyPr>
          <a:lstStyle/>
          <a:p>
            <a:r>
              <a:rPr lang="en-US" sz="5400" dirty="0">
                <a:latin typeface="Times New Roman" panose="02020603050405020304" pitchFamily="18" charset="0"/>
                <a:cs typeface="Times New Roman" panose="02020603050405020304" pitchFamily="18" charset="0"/>
              </a:rPr>
              <a:t>Related Work: News Articles</a:t>
            </a:r>
          </a:p>
        </p:txBody>
      </p:sp>
    </p:spTree>
    <p:extLst>
      <p:ext uri="{BB962C8B-B14F-4D97-AF65-F5344CB8AC3E}">
        <p14:creationId xmlns:p14="http://schemas.microsoft.com/office/powerpoint/2010/main" val="25809290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 name="Rectangle 107">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ext Placeholder 2">
            <a:extLst>
              <a:ext uri="{FF2B5EF4-FFF2-40B4-BE49-F238E27FC236}">
                <a16:creationId xmlns:a16="http://schemas.microsoft.com/office/drawing/2014/main" id="{38ACEE39-03A4-D657-4FAB-C13A6E38B821}"/>
              </a:ext>
            </a:extLst>
          </p:cNvPr>
          <p:cNvSpPr>
            <a:spLocks noGrp="1"/>
          </p:cNvSpPr>
          <p:nvPr>
            <p:ph type="body" idx="1"/>
          </p:nvPr>
        </p:nvSpPr>
        <p:spPr>
          <a:xfrm>
            <a:off x="572493" y="1941356"/>
            <a:ext cx="6713552" cy="4249132"/>
          </a:xfrm>
        </p:spPr>
        <p:txBody>
          <a:bodyPr vert="horz" lIns="91440" tIns="45720" rIns="91440" bIns="45720" rtlCol="0" anchor="t">
            <a:normAutofit/>
          </a:bodyPr>
          <a:lstStyle/>
          <a:p>
            <a:r>
              <a:rPr lang="en-US" sz="2000" b="0" i="0" dirty="0">
                <a:effectLst/>
              </a:rPr>
              <a:t>Robotic medication dispensing systems are automated systems that use robots to dispense medications from shelves and place them on conveyor belts for packaging and shipping. These systems offer several advantages over manual dispensing, </a:t>
            </a:r>
          </a:p>
          <a:p>
            <a:pPr marL="0" indent="0" algn="ctr">
              <a:buNone/>
            </a:pPr>
            <a:r>
              <a:rPr lang="en-US" sz="2000" b="0" i="0" dirty="0">
                <a:effectLst/>
              </a:rPr>
              <a:t>including:</a:t>
            </a:r>
          </a:p>
          <a:p>
            <a:r>
              <a:rPr lang="en-US" sz="2000" b="0" i="0" dirty="0">
                <a:effectLst/>
              </a:rPr>
              <a:t>Increased accuracy: Robots can dispense medications with a very high degree of accuracy, which helps to reduce the risk of errors.</a:t>
            </a:r>
          </a:p>
          <a:p>
            <a:r>
              <a:rPr lang="en-US" sz="2000" b="0" i="0" dirty="0">
                <a:effectLst/>
              </a:rPr>
              <a:t>Increased efficiency: Robots can dispense medications much faster than humans, which can help to improve the workflow in a pharmacy or other healthcare setting.</a:t>
            </a:r>
          </a:p>
        </p:txBody>
      </p:sp>
      <p:pic>
        <p:nvPicPr>
          <p:cNvPr id="4" name="Picture 3" descr="A machine in a factory&#10;&#10;Description automatically generated">
            <a:extLst>
              <a:ext uri="{FF2B5EF4-FFF2-40B4-BE49-F238E27FC236}">
                <a16:creationId xmlns:a16="http://schemas.microsoft.com/office/drawing/2014/main" id="{93D94D4A-A355-EA27-BA33-7895DD394DD4}"/>
              </a:ext>
            </a:extLst>
          </p:cNvPr>
          <p:cNvPicPr>
            <a:picLocks noChangeAspect="1"/>
          </p:cNvPicPr>
          <p:nvPr/>
        </p:nvPicPr>
        <p:blipFill rotWithShape="1">
          <a:blip r:embed="rId3">
            <a:extLst>
              <a:ext uri="{28A0092B-C50C-407E-A947-70E740481C1C}">
                <a14:useLocalDpi xmlns:a14="http://schemas.microsoft.com/office/drawing/2010/main" val="0"/>
              </a:ext>
            </a:extLst>
          </a:blip>
          <a:srcRect l="31855" r="14030" b="2"/>
          <a:stretch/>
        </p:blipFill>
        <p:spPr>
          <a:xfrm>
            <a:off x="7678443" y="1941356"/>
            <a:ext cx="3941064" cy="4230844"/>
          </a:xfrm>
          <a:prstGeom prst="rect">
            <a:avLst/>
          </a:prstGeom>
        </p:spPr>
      </p:pic>
      <p:sp>
        <p:nvSpPr>
          <p:cNvPr id="7" name="Title 1">
            <a:extLst>
              <a:ext uri="{FF2B5EF4-FFF2-40B4-BE49-F238E27FC236}">
                <a16:creationId xmlns:a16="http://schemas.microsoft.com/office/drawing/2014/main" id="{1D63115A-9A30-E32F-CC2B-727608F54B60}"/>
              </a:ext>
            </a:extLst>
          </p:cNvPr>
          <p:cNvSpPr>
            <a:spLocks noGrp="1"/>
          </p:cNvSpPr>
          <p:nvPr>
            <p:ph type="title"/>
          </p:nvPr>
        </p:nvSpPr>
        <p:spPr>
          <a:xfrm>
            <a:off x="1881782" y="102601"/>
            <a:ext cx="8994208" cy="1216530"/>
          </a:xfrm>
        </p:spPr>
        <p:txBody>
          <a:bodyPr vert="horz" lIns="91440" tIns="45720" rIns="91440" bIns="45720" rtlCol="0" anchor="b">
            <a:normAutofit fontScale="90000"/>
          </a:bodyPr>
          <a:lstStyle/>
          <a:p>
            <a:r>
              <a:rPr lang="en-US" sz="6000" dirty="0">
                <a:latin typeface="Times New Roman" panose="02020603050405020304" pitchFamily="18" charset="0"/>
                <a:cs typeface="Times New Roman" panose="02020603050405020304" pitchFamily="18" charset="0"/>
              </a:rPr>
              <a:t>Related Work: News Articles</a:t>
            </a:r>
          </a:p>
        </p:txBody>
      </p:sp>
    </p:spTree>
    <p:extLst>
      <p:ext uri="{BB962C8B-B14F-4D97-AF65-F5344CB8AC3E}">
        <p14:creationId xmlns:p14="http://schemas.microsoft.com/office/powerpoint/2010/main" val="28581672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 name="Rectangle 107">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ext Placeholder 2">
            <a:extLst>
              <a:ext uri="{FF2B5EF4-FFF2-40B4-BE49-F238E27FC236}">
                <a16:creationId xmlns:a16="http://schemas.microsoft.com/office/drawing/2014/main" id="{38ACEE39-03A4-D657-4FAB-C13A6E38B821}"/>
              </a:ext>
            </a:extLst>
          </p:cNvPr>
          <p:cNvSpPr>
            <a:spLocks noGrp="1"/>
          </p:cNvSpPr>
          <p:nvPr>
            <p:ph type="body" idx="1"/>
          </p:nvPr>
        </p:nvSpPr>
        <p:spPr>
          <a:xfrm>
            <a:off x="572493" y="1941356"/>
            <a:ext cx="6713552" cy="4249132"/>
          </a:xfrm>
        </p:spPr>
        <p:txBody>
          <a:bodyPr vert="horz" lIns="91440" tIns="45720" rIns="91440" bIns="45720" rtlCol="0" anchor="t">
            <a:normAutofit/>
          </a:bodyPr>
          <a:lstStyle/>
          <a:p>
            <a:r>
              <a:rPr lang="en-US" sz="2000" b="0" i="0" dirty="0">
                <a:effectLst/>
              </a:rPr>
              <a:t>Robotic medication dispensing systems are automated systems that use robots to dispense medications from shelves and place them on conveyor belts for packaging and shipping. These systems offer several advantages over manual dispensing, </a:t>
            </a:r>
          </a:p>
          <a:p>
            <a:pPr marL="0" indent="0" algn="ctr">
              <a:buNone/>
            </a:pPr>
            <a:r>
              <a:rPr lang="en-US" sz="2000" b="0" i="0" dirty="0">
                <a:effectLst/>
              </a:rPr>
              <a:t>including:</a:t>
            </a:r>
          </a:p>
          <a:p>
            <a:r>
              <a:rPr lang="en-US" sz="2000" b="0" i="0" dirty="0">
                <a:effectLst/>
              </a:rPr>
              <a:t>Reduced costs: Robotic medication dispensing systems can help to reduce labor costs and other associated expenses.</a:t>
            </a:r>
          </a:p>
          <a:p>
            <a:r>
              <a:rPr lang="en-US" sz="2000" b="0" i="0" dirty="0">
                <a:effectLst/>
              </a:rPr>
              <a:t>Improved safety: Robotic medication dispensing systems can help to reduce the risk of workplace injuries, such as repetitive strain injuries</a:t>
            </a:r>
            <a:r>
              <a:rPr lang="en-US" sz="1800" b="0" i="0" dirty="0">
                <a:effectLst/>
              </a:rPr>
              <a:t>.</a:t>
            </a:r>
          </a:p>
        </p:txBody>
      </p:sp>
      <p:pic>
        <p:nvPicPr>
          <p:cNvPr id="4" name="Picture 3" descr="A machine in a factory&#10;&#10;Description automatically generated">
            <a:extLst>
              <a:ext uri="{FF2B5EF4-FFF2-40B4-BE49-F238E27FC236}">
                <a16:creationId xmlns:a16="http://schemas.microsoft.com/office/drawing/2014/main" id="{93D94D4A-A355-EA27-BA33-7895DD394DD4}"/>
              </a:ext>
            </a:extLst>
          </p:cNvPr>
          <p:cNvPicPr>
            <a:picLocks noChangeAspect="1"/>
          </p:cNvPicPr>
          <p:nvPr/>
        </p:nvPicPr>
        <p:blipFill rotWithShape="1">
          <a:blip r:embed="rId3">
            <a:extLst>
              <a:ext uri="{28A0092B-C50C-407E-A947-70E740481C1C}">
                <a14:useLocalDpi xmlns:a14="http://schemas.microsoft.com/office/drawing/2010/main" val="0"/>
              </a:ext>
            </a:extLst>
          </a:blip>
          <a:srcRect l="31855" r="14030" b="2"/>
          <a:stretch/>
        </p:blipFill>
        <p:spPr>
          <a:xfrm>
            <a:off x="7678443" y="1941356"/>
            <a:ext cx="3941064" cy="4230844"/>
          </a:xfrm>
          <a:prstGeom prst="rect">
            <a:avLst/>
          </a:prstGeom>
        </p:spPr>
      </p:pic>
      <p:sp>
        <p:nvSpPr>
          <p:cNvPr id="7" name="Title 1">
            <a:extLst>
              <a:ext uri="{FF2B5EF4-FFF2-40B4-BE49-F238E27FC236}">
                <a16:creationId xmlns:a16="http://schemas.microsoft.com/office/drawing/2014/main" id="{1D63115A-9A30-E32F-CC2B-727608F54B60}"/>
              </a:ext>
            </a:extLst>
          </p:cNvPr>
          <p:cNvSpPr>
            <a:spLocks noGrp="1"/>
          </p:cNvSpPr>
          <p:nvPr>
            <p:ph type="title"/>
          </p:nvPr>
        </p:nvSpPr>
        <p:spPr>
          <a:xfrm>
            <a:off x="1881782" y="102601"/>
            <a:ext cx="8994208" cy="1216530"/>
          </a:xfrm>
        </p:spPr>
        <p:txBody>
          <a:bodyPr vert="horz" lIns="91440" tIns="45720" rIns="91440" bIns="45720" rtlCol="0" anchor="b">
            <a:normAutofit/>
          </a:bodyPr>
          <a:lstStyle/>
          <a:p>
            <a:r>
              <a:rPr lang="en-US" sz="5400" dirty="0">
                <a:latin typeface="Times New Roman" panose="02020603050405020304" pitchFamily="18" charset="0"/>
                <a:cs typeface="Times New Roman" panose="02020603050405020304" pitchFamily="18" charset="0"/>
              </a:rPr>
              <a:t>Related Work: News Articles</a:t>
            </a:r>
          </a:p>
        </p:txBody>
      </p:sp>
    </p:spTree>
    <p:extLst>
      <p:ext uri="{BB962C8B-B14F-4D97-AF65-F5344CB8AC3E}">
        <p14:creationId xmlns:p14="http://schemas.microsoft.com/office/powerpoint/2010/main" val="6813584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3A022D-053A-05D4-CFE4-16E243EF1C65}"/>
              </a:ext>
            </a:extLst>
          </p:cNvPr>
          <p:cNvSpPr>
            <a:spLocks noGrp="1"/>
          </p:cNvSpPr>
          <p:nvPr>
            <p:ph type="title"/>
          </p:nvPr>
        </p:nvSpPr>
        <p:spPr>
          <a:xfrm>
            <a:off x="2629293" y="367507"/>
            <a:ext cx="10515600" cy="1325563"/>
          </a:xfrm>
        </p:spPr>
        <p:txBody>
          <a:bodyPr vert="horz" lIns="91440" tIns="45720" rIns="91440" bIns="45720" rtlCol="0" anchor="ctr">
            <a:normAutofit/>
          </a:bodyPr>
          <a:lstStyle/>
          <a:p>
            <a:r>
              <a:rPr lang="en-US" sz="5400" dirty="0">
                <a:latin typeface="Times New Roman" panose="02020603050405020304" pitchFamily="18" charset="0"/>
                <a:cs typeface="Times New Roman" panose="02020603050405020304" pitchFamily="18" charset="0"/>
              </a:rPr>
              <a:t>Related Work: Websites</a:t>
            </a:r>
          </a:p>
        </p:txBody>
      </p:sp>
      <p:sp>
        <p:nvSpPr>
          <p:cNvPr id="11"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ext Placeholder 2">
            <a:extLst>
              <a:ext uri="{FF2B5EF4-FFF2-40B4-BE49-F238E27FC236}">
                <a16:creationId xmlns:a16="http://schemas.microsoft.com/office/drawing/2014/main" id="{00DFA98B-486B-08E2-A988-116878E703ED}"/>
              </a:ext>
            </a:extLst>
          </p:cNvPr>
          <p:cNvGraphicFramePr/>
          <p:nvPr>
            <p:extLst>
              <p:ext uri="{D42A27DB-BD31-4B8C-83A1-F6EECF244321}">
                <p14:modId xmlns:p14="http://schemas.microsoft.com/office/powerpoint/2010/main" val="3036325660"/>
              </p:ext>
            </p:extLst>
          </p:nvPr>
        </p:nvGraphicFramePr>
        <p:xfrm>
          <a:off x="838200" y="2228087"/>
          <a:ext cx="105156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623582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TotalTime>
  <Words>702</Words>
  <Application>Microsoft Office PowerPoint</Application>
  <PresentationFormat>Widescreen</PresentationFormat>
  <Paragraphs>58</Paragraphs>
  <Slides>11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Smart Pharmacy: Revolutionizing Healthcare with Technology</vt:lpstr>
      <vt:lpstr>The healthcare industry is constantly evolving, embracing technological advancements to enhance patient care and streamline operations.</vt:lpstr>
      <vt:lpstr>Key Features of Smart Pharmacies</vt:lpstr>
      <vt:lpstr>Related Work: Academic Papers</vt:lpstr>
      <vt:lpstr>Related Work:  News Articles</vt:lpstr>
      <vt:lpstr>Related Work: News Articles</vt:lpstr>
      <vt:lpstr>Related Work: News Articles</vt:lpstr>
      <vt:lpstr>Related Work: News Articles</vt:lpstr>
      <vt:lpstr>Related Work: Websites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Pharmacy: Revolutionizing Healthcare with Technology</dc:title>
  <dc:creator>عمر شريف السيد عبد الواحد</dc:creator>
  <cp:lastModifiedBy>عمر شريف السيد عبد الواحد</cp:lastModifiedBy>
  <cp:revision>3</cp:revision>
  <dcterms:created xsi:type="dcterms:W3CDTF">2023-11-20T12:23:35Z</dcterms:created>
  <dcterms:modified xsi:type="dcterms:W3CDTF">2023-11-20T13:33:38Z</dcterms:modified>
</cp:coreProperties>
</file>

<file path=docProps/thumbnail.jpeg>
</file>